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sldIdLst>
    <p:sldId id="256" r:id="rId2"/>
    <p:sldId id="260" r:id="rId3"/>
    <p:sldId id="283" r:id="rId4"/>
    <p:sldId id="263" r:id="rId5"/>
    <p:sldId id="267" r:id="rId6"/>
    <p:sldId id="279" r:id="rId7"/>
    <p:sldId id="280" r:id="rId8"/>
    <p:sldId id="294" r:id="rId9"/>
    <p:sldId id="287" r:id="rId10"/>
    <p:sldId id="296" r:id="rId11"/>
    <p:sldId id="297" r:id="rId12"/>
    <p:sldId id="288" r:id="rId13"/>
    <p:sldId id="289" r:id="rId14"/>
    <p:sldId id="293" r:id="rId15"/>
    <p:sldId id="272" r:id="rId16"/>
    <p:sldId id="281" r:id="rId17"/>
    <p:sldId id="292" r:id="rId18"/>
    <p:sldId id="290" r:id="rId19"/>
    <p:sldId id="270" r:id="rId20"/>
    <p:sldId id="291" r:id="rId21"/>
    <p:sldId id="268" r:id="rId22"/>
    <p:sldId id="266" r:id="rId23"/>
    <p:sldId id="295" r:id="rId24"/>
    <p:sldId id="273" r:id="rId25"/>
    <p:sldId id="275" r:id="rId26"/>
    <p:sldId id="276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8524A"/>
    <a:srgbClr val="417B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638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2116138"/>
            <a:ext cx="10363200" cy="1470025"/>
          </a:xfrm>
          <a:ln>
            <a:noFill/>
          </a:ln>
        </p:spPr>
        <p:txBody>
          <a:bodyPr/>
          <a:lstStyle>
            <a:lvl1pPr algn="l">
              <a:defRPr baseline="0">
                <a:latin typeface="Garamond"/>
                <a:cs typeface="Garamond"/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914401" y="3586162"/>
            <a:ext cx="8796281" cy="977340"/>
          </a:xfrm>
        </p:spPr>
        <p:txBody>
          <a:bodyPr>
            <a:normAutofit/>
          </a:bodyPr>
          <a:lstStyle>
            <a:lvl1pPr marL="0" indent="0" algn="l">
              <a:buNone/>
              <a:defRPr sz="2800" b="0" i="0">
                <a:solidFill>
                  <a:srgbClr val="FFFFFF"/>
                </a:solidFill>
                <a:latin typeface="Arial Narrow"/>
                <a:cs typeface="Arial Narrow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Subhead</a:t>
            </a:r>
          </a:p>
        </p:txBody>
      </p:sp>
      <p:pic>
        <p:nvPicPr>
          <p:cNvPr id="7" name="Picture 6" descr="1212_DartGEISEL_Logos_KO-03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669" y="5198504"/>
            <a:ext cx="4702503" cy="1096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8558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D84D953C-A6E9-4916-9F57-4C6119EDB8BA}" type="datetimeFigureOut">
              <a:rPr lang="en-US" smtClean="0"/>
              <a:t>12/3/2020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098729CC-7684-460C-9BD4-4167EB690D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3613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127000"/>
            <a:ext cx="4011084" cy="69144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1086556"/>
            <a:ext cx="6815667" cy="503960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086556"/>
            <a:ext cx="4011084" cy="503960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D953C-A6E9-4916-9F57-4C6119EDB8BA}" type="datetimeFigureOut">
              <a:rPr lang="en-US" smtClean="0"/>
              <a:t>12/3/2020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729CC-7684-460C-9BD4-4167EB690D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3331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1072444"/>
            <a:ext cx="7315200" cy="3655131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D953C-A6E9-4916-9F57-4C6119EDB8BA}" type="datetimeFigureOut">
              <a:rPr lang="en-US" smtClean="0"/>
              <a:t>12/3/2020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729CC-7684-460C-9BD4-4167EB690D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6116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781848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1086556"/>
            <a:ext cx="2743200" cy="5039607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1086556"/>
            <a:ext cx="8026400" cy="503960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521343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eisel_admin_sign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84" b="19701"/>
          <a:stretch/>
        </p:blipFill>
        <p:spPr>
          <a:xfrm>
            <a:off x="0" y="1"/>
            <a:ext cx="12192000" cy="466164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3957637"/>
            <a:ext cx="12192000" cy="2900363"/>
          </a:xfrm>
          <a:prstGeom prst="rect">
            <a:avLst/>
          </a:prstGeom>
          <a:solidFill>
            <a:srgbClr val="00462D"/>
          </a:solidFill>
          <a:ln>
            <a:solidFill>
              <a:srgbClr val="00442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3957638"/>
            <a:ext cx="10363200" cy="1211263"/>
          </a:xfrm>
          <a:ln>
            <a:noFill/>
          </a:ln>
        </p:spPr>
        <p:txBody>
          <a:bodyPr/>
          <a:lstStyle>
            <a:lvl1pPr algn="l">
              <a:defRPr baseline="0">
                <a:latin typeface="Garamond"/>
                <a:cs typeface="Garamond"/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7202" y="5275262"/>
            <a:ext cx="6519333" cy="977340"/>
          </a:xfrm>
        </p:spPr>
        <p:txBody>
          <a:bodyPr>
            <a:normAutofit/>
          </a:bodyPr>
          <a:lstStyle>
            <a:lvl1pPr marL="0" indent="0" algn="l">
              <a:buNone/>
              <a:defRPr sz="2800" b="0" i="0">
                <a:solidFill>
                  <a:srgbClr val="FFFFFF"/>
                </a:solidFill>
                <a:latin typeface="Arial Narrow"/>
                <a:cs typeface="Arial Narrow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Subhead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0" y="3958206"/>
            <a:ext cx="12192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1212_DartGEISEL_Logos_KO-03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3600" y="5507800"/>
            <a:ext cx="4465437" cy="1041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7613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3957637"/>
            <a:ext cx="12192000" cy="2900363"/>
          </a:xfrm>
          <a:prstGeom prst="rect">
            <a:avLst/>
          </a:prstGeom>
          <a:solidFill>
            <a:srgbClr val="00462D"/>
          </a:solidFill>
          <a:ln>
            <a:solidFill>
              <a:srgbClr val="00442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3957638"/>
            <a:ext cx="10363200" cy="1211263"/>
          </a:xfrm>
          <a:ln>
            <a:noFill/>
          </a:ln>
        </p:spPr>
        <p:txBody>
          <a:bodyPr/>
          <a:lstStyle>
            <a:lvl1pPr algn="l">
              <a:defRPr baseline="0">
                <a:latin typeface="Garamond"/>
                <a:cs typeface="Garamond"/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7202" y="5275262"/>
            <a:ext cx="6519333" cy="977340"/>
          </a:xfrm>
        </p:spPr>
        <p:txBody>
          <a:bodyPr>
            <a:normAutofit/>
          </a:bodyPr>
          <a:lstStyle>
            <a:lvl1pPr marL="0" indent="0" algn="l">
              <a:buNone/>
              <a:defRPr sz="2800" b="0" i="0">
                <a:solidFill>
                  <a:srgbClr val="FFFFFF"/>
                </a:solidFill>
                <a:latin typeface="Arial Narrow"/>
                <a:cs typeface="Arial Narrow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Subhead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0" y="3958206"/>
            <a:ext cx="12192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1212_DartGEISEL_Logos_KO-03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3600" y="5507800"/>
            <a:ext cx="4465437" cy="1041571"/>
          </a:xfrm>
          <a:prstGeom prst="rect">
            <a:avLst/>
          </a:prstGeom>
        </p:spPr>
      </p:pic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957638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1278353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D84D953C-A6E9-4916-9F57-4C6119EDB8BA}" type="datetimeFigureOut">
              <a:rPr lang="en-US" smtClean="0"/>
              <a:t>12/3/2020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098729CC-7684-460C-9BD4-4167EB690D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7471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D84D953C-A6E9-4916-9F57-4C6119EDB8BA}" type="datetimeFigureOut">
              <a:rPr lang="en-US" smtClean="0"/>
              <a:t>12/3/2020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098729CC-7684-460C-9BD4-4167EB690D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0067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D84D953C-A6E9-4916-9F57-4C6119EDB8BA}" type="datetimeFigureOut">
              <a:rPr lang="en-US" smtClean="0"/>
              <a:t>12/3/2020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098729CC-7684-460C-9BD4-4167EB690D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7187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459090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459090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D953C-A6E9-4916-9F57-4C6119EDB8BA}" type="datetimeFigureOut">
              <a:rPr lang="en-US" smtClean="0"/>
              <a:t>12/3/2020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729CC-7684-460C-9BD4-4167EB690D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791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379892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047876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379892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047876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D953C-A6E9-4916-9F57-4C6119EDB8BA}" type="datetimeFigureOut">
              <a:rPr lang="en-US" smtClean="0"/>
              <a:t>12/3/2020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729CC-7684-460C-9BD4-4167EB690D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0857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D84D953C-A6E9-4916-9F57-4C6119EDB8BA}" type="datetimeFigureOut">
              <a:rPr lang="en-US" smtClean="0"/>
              <a:t>12/3/2020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098729CC-7684-460C-9BD4-4167EB690D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0330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1"/>
            <a:ext cx="12192000" cy="908768"/>
          </a:xfrm>
          <a:prstGeom prst="rect">
            <a:avLst/>
          </a:prstGeom>
          <a:solidFill>
            <a:srgbClr val="00462D"/>
          </a:solidFill>
          <a:ln>
            <a:solidFill>
              <a:srgbClr val="00442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lt1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1"/>
            <a:ext cx="10972800" cy="9254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234995"/>
            <a:ext cx="10972800" cy="45438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" y="6279826"/>
            <a:ext cx="9422784" cy="578174"/>
          </a:xfrm>
          <a:prstGeom prst="rect">
            <a:avLst/>
          </a:prstGeom>
          <a:solidFill>
            <a:schemeClr val="tx2"/>
          </a:solidFill>
          <a:ln>
            <a:solidFill>
              <a:srgbClr val="00442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279826"/>
            <a:ext cx="12192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9422785" y="6431765"/>
            <a:ext cx="276921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0" i="0" baseline="0" dirty="0">
                <a:solidFill>
                  <a:schemeClr val="tx2"/>
                </a:solidFill>
                <a:latin typeface="Arial Narrow Bold"/>
                <a:cs typeface="Arial Narrow Bold"/>
              </a:rPr>
              <a:t>GEISELMED.DARTMOUTH.EDU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9422784" y="6279826"/>
            <a:ext cx="0" cy="582966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/>
          <p:cNvSpPr>
            <a:spLocks noGrp="1"/>
          </p:cNvSpPr>
          <p:nvPr>
            <p:ph type="dt" sz="half" idx="2"/>
          </p:nvPr>
        </p:nvSpPr>
        <p:spPr>
          <a:xfrm>
            <a:off x="-44564" y="654061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rgbClr val="FFFFFF"/>
                </a:solidFill>
                <a:latin typeface="Helvetica"/>
                <a:cs typeface="Helvetica"/>
              </a:defRPr>
            </a:lvl1pPr>
          </a:lstStyle>
          <a:p>
            <a:fld id="{D84D953C-A6E9-4916-9F57-4C6119EDB8BA}" type="datetimeFigureOut">
              <a:rPr lang="en-US" smtClean="0"/>
              <a:t>12/3/2020</a:t>
            </a:fld>
            <a:endParaRPr lang="en-US"/>
          </a:p>
        </p:txBody>
      </p:sp>
      <p:sp>
        <p:nvSpPr>
          <p:cNvPr id="18" name="Footer Placeholder 17"/>
          <p:cNvSpPr>
            <a:spLocks noGrp="1"/>
          </p:cNvSpPr>
          <p:nvPr>
            <p:ph type="ftr" sz="quarter" idx="3"/>
          </p:nvPr>
        </p:nvSpPr>
        <p:spPr>
          <a:xfrm>
            <a:off x="4775200" y="6545147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0">
                <a:solidFill>
                  <a:srgbClr val="FFFFFF"/>
                </a:solidFill>
                <a:latin typeface="Helvetica"/>
                <a:cs typeface="Helvetica"/>
              </a:defRPr>
            </a:lvl1pPr>
          </a:lstStyle>
          <a:p>
            <a:endParaRPr lang="en-US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4"/>
          </p:nvPr>
        </p:nvSpPr>
        <p:spPr>
          <a:xfrm>
            <a:off x="9422785" y="6545147"/>
            <a:ext cx="2769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0">
                <a:solidFill>
                  <a:schemeClr val="tx1">
                    <a:tint val="75000"/>
                  </a:schemeClr>
                </a:solidFill>
                <a:latin typeface="Helvetica"/>
                <a:cs typeface="Helvetica"/>
              </a:defRPr>
            </a:lvl1pPr>
          </a:lstStyle>
          <a:p>
            <a:fld id="{098729CC-7684-460C-9BD4-4167EB690D3B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 descr="1212_DartGEISEL_Logos_KO-01.png"/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45" t="32955" r="5080" b="31818"/>
          <a:stretch/>
        </p:blipFill>
        <p:spPr>
          <a:xfrm>
            <a:off x="948261" y="6293620"/>
            <a:ext cx="3013019" cy="621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7708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76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rgbClr val="FFFFFF"/>
          </a:solidFill>
          <a:latin typeface="Garamond"/>
          <a:ea typeface="+mj-ea"/>
          <a:cs typeface="Garamond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b="0" i="0" kern="1200">
          <a:solidFill>
            <a:schemeClr val="tx1"/>
          </a:solidFill>
          <a:latin typeface="Garamond"/>
          <a:ea typeface="+mn-ea"/>
          <a:cs typeface="Garamond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b="0" i="0" kern="1200">
          <a:solidFill>
            <a:schemeClr val="tx1"/>
          </a:solidFill>
          <a:latin typeface="Garamond"/>
          <a:ea typeface="+mn-ea"/>
          <a:cs typeface="Garamond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b="0" i="0" kern="1200">
          <a:solidFill>
            <a:schemeClr val="tx1"/>
          </a:solidFill>
          <a:latin typeface="Garamond"/>
          <a:ea typeface="+mn-ea"/>
          <a:cs typeface="Garamond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b="0" i="0" kern="1200">
          <a:solidFill>
            <a:schemeClr val="tx1"/>
          </a:solidFill>
          <a:latin typeface="Garamond"/>
          <a:ea typeface="+mn-ea"/>
          <a:cs typeface="Garamond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b="0" i="0" kern="1200">
          <a:solidFill>
            <a:schemeClr val="tx1"/>
          </a:solidFill>
          <a:latin typeface="Garamond"/>
          <a:ea typeface="+mn-ea"/>
          <a:cs typeface="Garamond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jpeg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ngall.com/magnet-png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4.emf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CB3E57-28F4-4460-B1ED-6C11172128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Overview of Genomics Data Generation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BB8BE9-813F-4B2B-AE1C-47D515805E7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Fred W. Kolling IV, PhD</a:t>
            </a:r>
          </a:p>
          <a:p>
            <a:r>
              <a:rPr lang="en-US" dirty="0"/>
              <a:t>Co-Director, Genomics Shared Resource</a:t>
            </a:r>
          </a:p>
          <a:p>
            <a:r>
              <a:rPr lang="en-US" dirty="0"/>
              <a:t>December 14</a:t>
            </a:r>
            <a:r>
              <a:rPr lang="en-US" baseline="30000" dirty="0"/>
              <a:t>th</a:t>
            </a:r>
            <a:r>
              <a:rPr lang="en-US" dirty="0"/>
              <a:t>, 2020</a:t>
            </a:r>
          </a:p>
        </p:txBody>
      </p:sp>
    </p:spTree>
    <p:extLst>
      <p:ext uri="{BB962C8B-B14F-4D97-AF65-F5344CB8AC3E}">
        <p14:creationId xmlns:p14="http://schemas.microsoft.com/office/powerpoint/2010/main" val="815496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FA1E43-3D8E-46DC-AE8D-9BE8E89B9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Data output from the sequencer: </a:t>
            </a:r>
            <a:r>
              <a:rPr lang="en-US" sz="3200" dirty="0" err="1"/>
              <a:t>bcl</a:t>
            </a:r>
            <a:r>
              <a:rPr lang="en-US" sz="3200" dirty="0"/>
              <a:t> and </a:t>
            </a:r>
            <a:r>
              <a:rPr lang="en-US" sz="3200" dirty="0" err="1"/>
              <a:t>fastq</a:t>
            </a:r>
            <a:r>
              <a:rPr lang="en-US" sz="3200" dirty="0"/>
              <a:t> files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5BF350-ABB7-4EB8-9888-3DE35057C6F2}"/>
              </a:ext>
            </a:extLst>
          </p:cNvPr>
          <p:cNvSpPr txBox="1"/>
          <p:nvPr/>
        </p:nvSpPr>
        <p:spPr>
          <a:xfrm>
            <a:off x="298580" y="1222309"/>
            <a:ext cx="394684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Garamond" panose="02020404030301010803" pitchFamily="18" charset="0"/>
              </a:rPr>
              <a:t>Basecall</a:t>
            </a:r>
            <a:r>
              <a:rPr lang="en-US" dirty="0">
                <a:latin typeface="Garamond" panose="02020404030301010803" pitchFamily="18" charset="0"/>
              </a:rPr>
              <a:t> files (</a:t>
            </a:r>
            <a:r>
              <a:rPr lang="en-US" dirty="0" err="1">
                <a:latin typeface="Garamond" panose="02020404030301010803" pitchFamily="18" charset="0"/>
              </a:rPr>
              <a:t>bcl</a:t>
            </a:r>
            <a:r>
              <a:rPr lang="en-US" dirty="0">
                <a:latin typeface="Garamond" panose="02020404030301010803" pitchFamily="18" charset="0"/>
              </a:rPr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Garamond" panose="02020404030301010803" pitchFamily="18" charset="0"/>
              </a:rPr>
              <a:t>Contains raw data regarding fluorescence color and intensity at each cluster for each sequencing cycle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Garamond" panose="020204040303010108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Garamond" panose="02020404030301010803" pitchFamily="18" charset="0"/>
              </a:rPr>
              <a:t>Convert to </a:t>
            </a:r>
            <a:r>
              <a:rPr lang="en-US" dirty="0" err="1">
                <a:latin typeface="Garamond" panose="02020404030301010803" pitchFamily="18" charset="0"/>
              </a:rPr>
              <a:t>fastq</a:t>
            </a:r>
            <a:r>
              <a:rPr lang="en-US" dirty="0">
                <a:latin typeface="Garamond" panose="02020404030301010803" pitchFamily="18" charset="0"/>
              </a:rPr>
              <a:t> </a:t>
            </a:r>
            <a:r>
              <a:rPr lang="en-US" dirty="0">
                <a:latin typeface="Garamond" panose="02020404030301010803" pitchFamily="18" charset="0"/>
                <a:sym typeface="Wingdings" panose="05000000000000000000" pitchFamily="2" charset="2"/>
              </a:rPr>
              <a:t>bcl2fastq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Garamond" panose="020204040303010108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Garamond" panose="02020404030301010803" pitchFamily="18" charset="0"/>
              </a:rPr>
              <a:t>Fastq</a:t>
            </a:r>
            <a:endParaRPr lang="en-US" dirty="0">
              <a:latin typeface="Garamond" panose="02020404030301010803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Garamond" panose="02020404030301010803" pitchFamily="18" charset="0"/>
              </a:rPr>
              <a:t>Nucleotide sequences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Garamond" panose="02020404030301010803" pitchFamily="18" charset="0"/>
              </a:rPr>
              <a:t>Basecall</a:t>
            </a:r>
            <a:r>
              <a:rPr lang="en-US" dirty="0">
                <a:latin typeface="Garamond" panose="02020404030301010803" pitchFamily="18" charset="0"/>
              </a:rPr>
              <a:t> quality scores in PHRED format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Garamond" panose="02020404030301010803" pitchFamily="18" charset="0"/>
              </a:rPr>
              <a:t>Sequencer information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latin typeface="Garamond" panose="02020404030301010803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0331262-AB55-4D48-83A0-584592248E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9773" y="1979055"/>
            <a:ext cx="7032227" cy="61228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2C72FE6-8019-422B-BB63-2DA5DD482011}"/>
              </a:ext>
            </a:extLst>
          </p:cNvPr>
          <p:cNvSpPr txBox="1"/>
          <p:nvPr/>
        </p:nvSpPr>
        <p:spPr>
          <a:xfrm>
            <a:off x="7399175" y="1511560"/>
            <a:ext cx="2040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Example </a:t>
            </a:r>
            <a:r>
              <a:rPr lang="en-US" dirty="0" err="1"/>
              <a:t>fastq</a:t>
            </a:r>
            <a:r>
              <a:rPr lang="en-US" dirty="0"/>
              <a:t> entry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6EE569DA-70B7-476F-BF2D-7BCAB64B4676}"/>
              </a:ext>
            </a:extLst>
          </p:cNvPr>
          <p:cNvGraphicFramePr>
            <a:graphicFrameLocks noGrp="1"/>
          </p:cNvGraphicFramePr>
          <p:nvPr/>
        </p:nvGraphicFramePr>
        <p:xfrm>
          <a:off x="5819356" y="3167808"/>
          <a:ext cx="5200260" cy="2590800"/>
        </p:xfrm>
        <a:graphic>
          <a:graphicData uri="http://schemas.openxmlformats.org/drawingml/2006/table">
            <a:tbl>
              <a:tblPr/>
              <a:tblGrid>
                <a:gridCol w="1733420">
                  <a:extLst>
                    <a:ext uri="{9D8B030D-6E8A-4147-A177-3AD203B41FA5}">
                      <a16:colId xmlns:a16="http://schemas.microsoft.com/office/drawing/2014/main" val="3593619436"/>
                    </a:ext>
                  </a:extLst>
                </a:gridCol>
                <a:gridCol w="1733420">
                  <a:extLst>
                    <a:ext uri="{9D8B030D-6E8A-4147-A177-3AD203B41FA5}">
                      <a16:colId xmlns:a16="http://schemas.microsoft.com/office/drawing/2014/main" val="1343831697"/>
                    </a:ext>
                  </a:extLst>
                </a:gridCol>
                <a:gridCol w="1733420">
                  <a:extLst>
                    <a:ext uri="{9D8B030D-6E8A-4147-A177-3AD203B41FA5}">
                      <a16:colId xmlns:a16="http://schemas.microsoft.com/office/drawing/2014/main" val="3422793359"/>
                    </a:ext>
                  </a:extLst>
                </a:gridCol>
              </a:tblGrid>
              <a:tr h="140702"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effectLst/>
                        </a:rPr>
                        <a:t>Phred Quality Score</a:t>
                      </a:r>
                    </a:p>
                  </a:txBody>
                  <a:tcPr anchor="ctr">
                    <a:lnL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effectLst/>
                        </a:rPr>
                        <a:t>Probability of incorrect base call</a:t>
                      </a:r>
                    </a:p>
                  </a:txBody>
                  <a:tcPr anchor="ctr">
                    <a:lnL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effectLst/>
                        </a:rPr>
                        <a:t>Base call accuracy</a:t>
                      </a:r>
                    </a:p>
                  </a:txBody>
                  <a:tcPr anchor="ctr">
                    <a:lnL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5448756"/>
                  </a:ext>
                </a:extLst>
              </a:tr>
              <a:tr h="140702"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10</a:t>
                      </a:r>
                    </a:p>
                  </a:txBody>
                  <a:tcPr anchor="ctr">
                    <a:lnL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</a:rPr>
                        <a:t>1 in 10</a:t>
                      </a:r>
                    </a:p>
                  </a:txBody>
                  <a:tcPr anchor="ctr">
                    <a:lnL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90%</a:t>
                      </a:r>
                    </a:p>
                  </a:txBody>
                  <a:tcPr anchor="ctr">
                    <a:lnL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5230739"/>
                  </a:ext>
                </a:extLst>
              </a:tr>
              <a:tr h="140702"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20</a:t>
                      </a:r>
                    </a:p>
                  </a:txBody>
                  <a:tcPr anchor="ctr">
                    <a:lnL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1 in 100</a:t>
                      </a:r>
                    </a:p>
                  </a:txBody>
                  <a:tcPr anchor="ctr">
                    <a:lnL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99%</a:t>
                      </a:r>
                    </a:p>
                  </a:txBody>
                  <a:tcPr anchor="ctr">
                    <a:lnL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1406960"/>
                  </a:ext>
                </a:extLst>
              </a:tr>
              <a:tr h="140702"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30</a:t>
                      </a:r>
                    </a:p>
                  </a:txBody>
                  <a:tcPr anchor="ctr">
                    <a:lnL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1 in 1000</a:t>
                      </a:r>
                    </a:p>
                  </a:txBody>
                  <a:tcPr anchor="ctr">
                    <a:lnL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99.9%</a:t>
                      </a:r>
                    </a:p>
                  </a:txBody>
                  <a:tcPr anchor="ctr">
                    <a:lnL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7962328"/>
                  </a:ext>
                </a:extLst>
              </a:tr>
              <a:tr h="140702"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40</a:t>
                      </a:r>
                    </a:p>
                  </a:txBody>
                  <a:tcPr anchor="ctr">
                    <a:lnL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1 in 10,000</a:t>
                      </a:r>
                    </a:p>
                  </a:txBody>
                  <a:tcPr anchor="ctr">
                    <a:lnL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99.99%</a:t>
                      </a:r>
                    </a:p>
                  </a:txBody>
                  <a:tcPr anchor="ctr">
                    <a:lnL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0505268"/>
                  </a:ext>
                </a:extLst>
              </a:tr>
              <a:tr h="140702"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50</a:t>
                      </a:r>
                    </a:p>
                  </a:txBody>
                  <a:tcPr anchor="ctr">
                    <a:lnL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1 in 100,000</a:t>
                      </a:r>
                    </a:p>
                  </a:txBody>
                  <a:tcPr anchor="ctr">
                    <a:lnL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99.999%</a:t>
                      </a:r>
                    </a:p>
                  </a:txBody>
                  <a:tcPr anchor="ctr">
                    <a:lnL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8867589"/>
                  </a:ext>
                </a:extLst>
              </a:tr>
              <a:tr h="140702"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60</a:t>
                      </a:r>
                    </a:p>
                  </a:txBody>
                  <a:tcPr anchor="ctr">
                    <a:lnL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1 in 1,000,000</a:t>
                      </a:r>
                    </a:p>
                  </a:txBody>
                  <a:tcPr anchor="ctr">
                    <a:lnL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</a:rPr>
                        <a:t>99.9999%</a:t>
                      </a:r>
                    </a:p>
                  </a:txBody>
                  <a:tcPr anchor="ctr">
                    <a:lnL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327776"/>
                  </a:ext>
                </a:extLst>
              </a:tr>
            </a:tbl>
          </a:graphicData>
        </a:graphic>
      </p:graphicFrame>
      <p:sp>
        <p:nvSpPr>
          <p:cNvPr id="9" name="Rectangle 1">
            <a:extLst>
              <a:ext uri="{FF2B5EF4-FFF2-40B4-BE49-F238E27FC236}">
                <a16:creationId xmlns:a16="http://schemas.microsoft.com/office/drawing/2014/main" id="{A63869E7-AC6F-41F9-A804-1101C17F5A11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6342397" y="489931"/>
            <a:ext cx="5778068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58931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FA1E43-3D8E-46DC-AE8D-9BE8E89B9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Data access and storage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5BF350-ABB7-4EB8-9888-3DE35057C6F2}"/>
              </a:ext>
            </a:extLst>
          </p:cNvPr>
          <p:cNvSpPr txBox="1"/>
          <p:nvPr/>
        </p:nvSpPr>
        <p:spPr>
          <a:xfrm>
            <a:off x="298580" y="1222309"/>
            <a:ext cx="3946849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Garamond" panose="02020404030301010803" pitchFamily="18" charset="0"/>
              </a:rPr>
              <a:t>Data files are large!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Garamond" panose="020204040303010108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Garamond" panose="02020404030301010803" pitchFamily="18" charset="0"/>
              </a:rPr>
              <a:t>Files are stored on </a:t>
            </a:r>
            <a:r>
              <a:rPr lang="en-US" dirty="0" err="1">
                <a:latin typeface="Garamond" panose="02020404030301010803" pitchFamily="18" charset="0"/>
              </a:rPr>
              <a:t>DartFS</a:t>
            </a:r>
            <a:endParaRPr lang="en-US" dirty="0">
              <a:latin typeface="Garamond" panose="02020404030301010803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Garamond" panose="02020404030301010803" pitchFamily="18" charset="0"/>
              </a:rPr>
              <a:t>High speed, redundant disk space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Garamond" panose="02020404030301010803" pitchFamily="18" charset="0"/>
              </a:rPr>
              <a:t>Accessible via Discovery/Polaris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Garamond" panose="02020404030301010803" pitchFamily="18" charset="0"/>
              </a:rPr>
              <a:t>Can be mounted to your PC/Mac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Garamond" panose="020204040303010108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Garamond" panose="02020404030301010803" pitchFamily="18" charset="0"/>
              </a:rPr>
              <a:t>Each lab has a folder that is protected with your NetID and password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Garamond" panose="02020404030301010803" pitchFamily="18" charset="0"/>
              </a:rPr>
              <a:t>We can add/remove people from your lab group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latin typeface="Garamond" panose="020204040303010108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Garamond" panose="02020404030301010803" pitchFamily="18" charset="0"/>
              </a:rPr>
              <a:t>Data can also be shared via a web link for external users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Garamond" panose="020204040303010108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Garamond" panose="02020404030301010803" pitchFamily="18" charset="0"/>
              </a:rPr>
              <a:t>Fastqs</a:t>
            </a:r>
            <a:r>
              <a:rPr lang="en-US" dirty="0">
                <a:latin typeface="Garamond" panose="02020404030301010803" pitchFamily="18" charset="0"/>
              </a:rPr>
              <a:t> are stored for 5 years in read-only format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latin typeface="Garamond" panose="02020404030301010803" pitchFamily="18" charset="0"/>
            </a:endParaRP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A63869E7-AC6F-41F9-A804-1101C17F5A11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6342397" y="489931"/>
            <a:ext cx="5778068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FCB82538-E469-426C-AE62-BC63DFA29D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3479630"/>
              </p:ext>
            </p:extLst>
          </p:nvPr>
        </p:nvGraphicFramePr>
        <p:xfrm>
          <a:off x="6631643" y="1832752"/>
          <a:ext cx="4140329" cy="1513215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3152535">
                  <a:extLst>
                    <a:ext uri="{9D8B030D-6E8A-4147-A177-3AD203B41FA5}">
                      <a16:colId xmlns:a16="http://schemas.microsoft.com/office/drawing/2014/main" val="2459243321"/>
                    </a:ext>
                  </a:extLst>
                </a:gridCol>
                <a:gridCol w="987794">
                  <a:extLst>
                    <a:ext uri="{9D8B030D-6E8A-4147-A177-3AD203B41FA5}">
                      <a16:colId xmlns:a16="http://schemas.microsoft.com/office/drawing/2014/main" val="1005305939"/>
                    </a:ext>
                  </a:extLst>
                </a:gridCol>
              </a:tblGrid>
              <a:tr h="302643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 Run Type 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Size (Gb)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347977829"/>
                  </a:ext>
                </a:extLst>
              </a:tr>
              <a:tr h="302643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 err="1">
                          <a:effectLst/>
                        </a:rPr>
                        <a:t>MiniSeq</a:t>
                      </a:r>
                      <a:r>
                        <a:rPr lang="en-US" sz="1800" u="none" strike="noStrike" dirty="0">
                          <a:effectLst/>
                        </a:rPr>
                        <a:t> Mid Output 300 cycle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5Gb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371590397"/>
                  </a:ext>
                </a:extLst>
              </a:tr>
              <a:tr h="302643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MiniSeq High Output 300 cycle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14Gb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285333302"/>
                  </a:ext>
                </a:extLst>
              </a:tr>
              <a:tr h="302643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NextSeq Mid Output 300 cycle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30Gb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58045810"/>
                  </a:ext>
                </a:extLst>
              </a:tr>
              <a:tr h="302643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NextSeq High Output 300 cycle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100Gb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461036771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5933C7D8-8002-4E0C-B9DD-64976FF143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2979391"/>
              </p:ext>
            </p:extLst>
          </p:nvPr>
        </p:nvGraphicFramePr>
        <p:xfrm>
          <a:off x="6631643" y="4042457"/>
          <a:ext cx="4140329" cy="907929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3152535">
                  <a:extLst>
                    <a:ext uri="{9D8B030D-6E8A-4147-A177-3AD203B41FA5}">
                      <a16:colId xmlns:a16="http://schemas.microsoft.com/office/drawing/2014/main" val="2459243321"/>
                    </a:ext>
                  </a:extLst>
                </a:gridCol>
                <a:gridCol w="987794">
                  <a:extLst>
                    <a:ext uri="{9D8B030D-6E8A-4147-A177-3AD203B41FA5}">
                      <a16:colId xmlns:a16="http://schemas.microsoft.com/office/drawing/2014/main" val="1005305939"/>
                    </a:ext>
                  </a:extLst>
                </a:gridCol>
              </a:tblGrid>
              <a:tr h="302643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Storage Speed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u="none" strike="noStrike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Time</a:t>
                      </a: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347977829"/>
                  </a:ext>
                </a:extLst>
              </a:tr>
              <a:tr h="302643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High Speed (T3)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1yr</a:t>
                      </a: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371590397"/>
                  </a:ext>
                </a:extLst>
              </a:tr>
              <a:tr h="302643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Archive (T4)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4yrs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2853333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64445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FA1E43-3D8E-46DC-AE8D-9BE8E89B9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Data output from the sequencer: </a:t>
            </a:r>
            <a:r>
              <a:rPr lang="en-US" sz="3200" dirty="0" err="1"/>
              <a:t>bcl</a:t>
            </a:r>
            <a:r>
              <a:rPr lang="en-US" sz="3200" dirty="0"/>
              <a:t> and </a:t>
            </a:r>
            <a:r>
              <a:rPr lang="en-US" sz="3200" dirty="0" err="1"/>
              <a:t>fastq</a:t>
            </a:r>
            <a:r>
              <a:rPr lang="en-US" sz="3200" dirty="0"/>
              <a:t> files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5BF350-ABB7-4EB8-9888-3DE35057C6F2}"/>
              </a:ext>
            </a:extLst>
          </p:cNvPr>
          <p:cNvSpPr txBox="1"/>
          <p:nvPr/>
        </p:nvSpPr>
        <p:spPr>
          <a:xfrm>
            <a:off x="298580" y="1222309"/>
            <a:ext cx="394684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Garamond" panose="02020404030301010803" pitchFamily="18" charset="0"/>
              </a:rPr>
              <a:t>Basecall</a:t>
            </a:r>
            <a:r>
              <a:rPr lang="en-US" dirty="0">
                <a:latin typeface="Garamond" panose="02020404030301010803" pitchFamily="18" charset="0"/>
              </a:rPr>
              <a:t> files (</a:t>
            </a:r>
            <a:r>
              <a:rPr lang="en-US" dirty="0" err="1">
                <a:latin typeface="Garamond" panose="02020404030301010803" pitchFamily="18" charset="0"/>
              </a:rPr>
              <a:t>bcl</a:t>
            </a:r>
            <a:r>
              <a:rPr lang="en-US" dirty="0">
                <a:latin typeface="Garamond" panose="02020404030301010803" pitchFamily="18" charset="0"/>
              </a:rPr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Garamond" panose="02020404030301010803" pitchFamily="18" charset="0"/>
              </a:rPr>
              <a:t>Contains raw data regarding fluorescence color and intensity at each sequencing cycle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Garamond" panose="020204040303010108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Garamond" panose="02020404030301010803" pitchFamily="18" charset="0"/>
              </a:rPr>
              <a:t>Convert to </a:t>
            </a:r>
            <a:r>
              <a:rPr lang="en-US" dirty="0" err="1">
                <a:latin typeface="Garamond" panose="02020404030301010803" pitchFamily="18" charset="0"/>
              </a:rPr>
              <a:t>fastq</a:t>
            </a:r>
            <a:r>
              <a:rPr lang="en-US" dirty="0">
                <a:latin typeface="Garamond" panose="02020404030301010803" pitchFamily="18" charset="0"/>
              </a:rPr>
              <a:t> </a:t>
            </a:r>
            <a:r>
              <a:rPr lang="en-US" dirty="0">
                <a:latin typeface="Garamond" panose="02020404030301010803" pitchFamily="18" charset="0"/>
                <a:sym typeface="Wingdings" panose="05000000000000000000" pitchFamily="2" charset="2"/>
              </a:rPr>
              <a:t>bcl2fastq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Garamond" panose="020204040303010108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Garamond" panose="02020404030301010803" pitchFamily="18" charset="0"/>
              </a:rPr>
              <a:t>Fastq</a:t>
            </a:r>
            <a:endParaRPr lang="en-US" dirty="0">
              <a:latin typeface="Garamond" panose="02020404030301010803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Garamond" panose="02020404030301010803" pitchFamily="18" charset="0"/>
              </a:rPr>
              <a:t>Nucleotide sequences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Garamond" panose="02020404030301010803" pitchFamily="18" charset="0"/>
              </a:rPr>
              <a:t>Basecall</a:t>
            </a:r>
            <a:r>
              <a:rPr lang="en-US" dirty="0">
                <a:latin typeface="Garamond" panose="02020404030301010803" pitchFamily="18" charset="0"/>
              </a:rPr>
              <a:t> quality scores in PHRED format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Garamond" panose="02020404030301010803" pitchFamily="18" charset="0"/>
              </a:rPr>
              <a:t>Sequencer information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latin typeface="Garamond" panose="02020404030301010803" pitchFamily="18" charset="0"/>
            </a:endParaRP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A63869E7-AC6F-41F9-A804-1101C17F5A11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6342397" y="489931"/>
            <a:ext cx="5778068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050" name="Picture 2" descr="FastQC analysis of ChIP-Seq data. FASTQ format files are derived from... |  Download Scientific Diagram">
            <a:extLst>
              <a:ext uri="{FF2B5EF4-FFF2-40B4-BE49-F238E27FC236}">
                <a16:creationId xmlns:a16="http://schemas.microsoft.com/office/drawing/2014/main" id="{5B0758FD-656A-4967-896B-3D1D0DDD4B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11" r="50000"/>
          <a:stretch/>
        </p:blipFill>
        <p:spPr bwMode="auto">
          <a:xfrm>
            <a:off x="4604473" y="1883520"/>
            <a:ext cx="3475848" cy="3090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EE9327D-C7F7-43A9-BAEC-4FD6C6F737AF}"/>
              </a:ext>
            </a:extLst>
          </p:cNvPr>
          <p:cNvSpPr txBox="1"/>
          <p:nvPr/>
        </p:nvSpPr>
        <p:spPr>
          <a:xfrm>
            <a:off x="5620885" y="1509657"/>
            <a:ext cx="1423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Good Quality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A1D5EF6-8087-48E5-AC5A-697B9D7AF320}"/>
              </a:ext>
            </a:extLst>
          </p:cNvPr>
          <p:cNvSpPr txBox="1"/>
          <p:nvPr/>
        </p:nvSpPr>
        <p:spPr>
          <a:xfrm>
            <a:off x="9513907" y="1530984"/>
            <a:ext cx="1350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Poor Quality</a:t>
            </a:r>
          </a:p>
        </p:txBody>
      </p:sp>
      <p:pic>
        <p:nvPicPr>
          <p:cNvPr id="2052" name="Picture 4" descr="Per Base Sequence Quality">
            <a:extLst>
              <a:ext uri="{FF2B5EF4-FFF2-40B4-BE49-F238E27FC236}">
                <a16:creationId xmlns:a16="http://schemas.microsoft.com/office/drawing/2014/main" id="{B2EA49A2-3E04-474F-93DF-F9CB3B9D48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93" r="2164"/>
          <a:stretch/>
        </p:blipFill>
        <p:spPr bwMode="auto">
          <a:xfrm>
            <a:off x="8257592" y="2040080"/>
            <a:ext cx="3862873" cy="2777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60960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FB564-6310-4D3A-A780-ADAF7A219B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Preprocessing reads for downstream analysis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B189A495-1272-4176-8451-51687680B4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0186" y="1204092"/>
            <a:ext cx="10515600" cy="4351338"/>
          </a:xfrm>
        </p:spPr>
        <p:txBody>
          <a:bodyPr>
            <a:normAutofit/>
          </a:bodyPr>
          <a:lstStyle/>
          <a:p>
            <a:r>
              <a:rPr lang="en-US" sz="2400" dirty="0"/>
              <a:t>Remove adapter sequences from resulting from read through</a:t>
            </a:r>
          </a:p>
          <a:p>
            <a:r>
              <a:rPr lang="en-US" sz="2400" dirty="0"/>
              <a:t>Remove Poly-A/T sequences from RNA-seq data</a:t>
            </a:r>
          </a:p>
          <a:p>
            <a:r>
              <a:rPr lang="en-US" sz="2400" dirty="0"/>
              <a:t>Quality trimming to remove low quality bases</a:t>
            </a:r>
          </a:p>
          <a:p>
            <a:r>
              <a:rPr lang="en-US" sz="2400" dirty="0"/>
              <a:t>Parsing UMIs if present</a:t>
            </a:r>
            <a:endParaRPr lang="en-US" sz="2000" dirty="0"/>
          </a:p>
          <a:p>
            <a:pPr lvl="1"/>
            <a:endParaRPr lang="en-US" sz="2000" dirty="0"/>
          </a:p>
        </p:txBody>
      </p:sp>
      <p:pic>
        <p:nvPicPr>
          <p:cNvPr id="19" name="Picture 4" descr="Image result for illumina library configuration">
            <a:extLst>
              <a:ext uri="{FF2B5EF4-FFF2-40B4-BE49-F238E27FC236}">
                <a16:creationId xmlns:a16="http://schemas.microsoft.com/office/drawing/2014/main" id="{1E7B18B7-4026-455B-82AE-4D6364D915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8456" y="3508310"/>
            <a:ext cx="8115087" cy="1930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DDE0E8C-EACD-4EDD-98FA-030C2F92CB5C}"/>
              </a:ext>
            </a:extLst>
          </p:cNvPr>
          <p:cNvSpPr txBox="1"/>
          <p:nvPr/>
        </p:nvSpPr>
        <p:spPr>
          <a:xfrm>
            <a:off x="2954010" y="3869876"/>
            <a:ext cx="697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Index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80372C7-33E0-45A3-B29B-774E9BA314EE}"/>
              </a:ext>
            </a:extLst>
          </p:cNvPr>
          <p:cNvSpPr txBox="1"/>
          <p:nvPr/>
        </p:nvSpPr>
        <p:spPr>
          <a:xfrm>
            <a:off x="8512628" y="4565779"/>
            <a:ext cx="697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Index</a:t>
            </a:r>
          </a:p>
        </p:txBody>
      </p:sp>
    </p:spTree>
    <p:extLst>
      <p:ext uri="{BB962C8B-B14F-4D97-AF65-F5344CB8AC3E}">
        <p14:creationId xmlns:p14="http://schemas.microsoft.com/office/powerpoint/2010/main" val="7550493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FB564-6310-4D3A-A780-ADAF7A219B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Evaluating coverage uniformity: RNA-seq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B189A495-1272-4176-8451-51687680B4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0186" y="1204092"/>
            <a:ext cx="10515600" cy="4351338"/>
          </a:xfrm>
        </p:spPr>
        <p:txBody>
          <a:bodyPr>
            <a:normAutofit/>
          </a:bodyPr>
          <a:lstStyle/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Expect even gene body coverage for full-length methods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600" dirty="0"/>
              <a:t>3’ bias indicates low sample quality, especially in Poly-A protocol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3’-end sequencing methods will of course, have 3’ bias </a:t>
            </a:r>
          </a:p>
        </p:txBody>
      </p:sp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730EB014-4252-49FB-AAD6-F7C8B015FC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9115" y="3201532"/>
            <a:ext cx="4229099" cy="2819400"/>
          </a:xfrm>
          <a:prstGeom prst="rect">
            <a:avLst/>
          </a:prstGeom>
        </p:spPr>
      </p:pic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0363D578-5236-4FBF-BEAD-0429AB6A63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0101" y="3201532"/>
            <a:ext cx="4229099" cy="281939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1B74606-6D30-441F-8B17-5B6A856F5EB0}"/>
              </a:ext>
            </a:extLst>
          </p:cNvPr>
          <p:cNvSpPr txBox="1"/>
          <p:nvPr/>
        </p:nvSpPr>
        <p:spPr>
          <a:xfrm>
            <a:off x="2918104" y="2832200"/>
            <a:ext cx="1553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Even Coverage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0EC5BE9-91C1-4123-8ED0-15276BC5AB3E}"/>
              </a:ext>
            </a:extLst>
          </p:cNvPr>
          <p:cNvSpPr txBox="1"/>
          <p:nvPr/>
        </p:nvSpPr>
        <p:spPr>
          <a:xfrm>
            <a:off x="8638534" y="2842542"/>
            <a:ext cx="790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3’ Bias</a:t>
            </a:r>
          </a:p>
        </p:txBody>
      </p:sp>
    </p:spTree>
    <p:extLst>
      <p:ext uri="{BB962C8B-B14F-4D97-AF65-F5344CB8AC3E}">
        <p14:creationId xmlns:p14="http://schemas.microsoft.com/office/powerpoint/2010/main" val="25926256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B067FF-384D-497A-ADF0-5ABA87100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Single-End vs Paired-End Sequencing: DNA-seq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8FFE5D-4152-4193-96CA-A8EB1F59D1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Paired end sequencing is optimal for DNA-seq</a:t>
            </a:r>
          </a:p>
          <a:p>
            <a:pPr lvl="1"/>
            <a:r>
              <a:rPr lang="en-US" sz="2000" dirty="0"/>
              <a:t>Easier mapping to reference</a:t>
            </a:r>
          </a:p>
          <a:p>
            <a:pPr lvl="1"/>
            <a:r>
              <a:rPr lang="en-US" sz="2000" dirty="0"/>
              <a:t>Essential for de-novo assembly</a:t>
            </a:r>
          </a:p>
          <a:p>
            <a:pPr lvl="1"/>
            <a:r>
              <a:rPr lang="en-US" sz="2000" dirty="0"/>
              <a:t>Essential for identifying structural changes in the genome</a:t>
            </a:r>
          </a:p>
        </p:txBody>
      </p:sp>
      <p:pic>
        <p:nvPicPr>
          <p:cNvPr id="13316" name="Picture 4" descr="Image result for illumina library configuration">
            <a:extLst>
              <a:ext uri="{FF2B5EF4-FFF2-40B4-BE49-F238E27FC236}">
                <a16:creationId xmlns:a16="http://schemas.microsoft.com/office/drawing/2014/main" id="{D06897C3-27D6-49FC-84F4-581DF39263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5820" y="2845609"/>
            <a:ext cx="6611290" cy="1572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 descr="Image result for paired end sequencing structural variation">
            <a:extLst>
              <a:ext uri="{FF2B5EF4-FFF2-40B4-BE49-F238E27FC236}">
                <a16:creationId xmlns:a16="http://schemas.microsoft.com/office/drawing/2014/main" id="{A7FD4BC8-4FE0-45AF-95F3-A33377F820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3043" y="4320741"/>
            <a:ext cx="8585913" cy="1767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1986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401CCA-0E5C-43A0-8AE0-83A379E651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490" y="1191475"/>
            <a:ext cx="10515600" cy="4351338"/>
          </a:xfrm>
        </p:spPr>
        <p:txBody>
          <a:bodyPr>
            <a:normAutofit/>
          </a:bodyPr>
          <a:lstStyle/>
          <a:p>
            <a:r>
              <a:rPr lang="en-US" sz="2400" dirty="0"/>
              <a:t>Single-end vs paired-end</a:t>
            </a:r>
          </a:p>
          <a:p>
            <a:pPr lvl="1"/>
            <a:r>
              <a:rPr lang="en-US" sz="2000" dirty="0"/>
              <a:t>To measure overall levels of RNA, single end is usually sufficient</a:t>
            </a:r>
          </a:p>
          <a:p>
            <a:pPr lvl="1"/>
            <a:r>
              <a:rPr lang="en-US" sz="2000" dirty="0"/>
              <a:t>Paired-end is preferred if interested in alternative splicing, isoform-level information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CD0D601-7B51-4A72-964B-353C4FB7B65D}"/>
              </a:ext>
            </a:extLst>
          </p:cNvPr>
          <p:cNvGrpSpPr/>
          <p:nvPr/>
        </p:nvGrpSpPr>
        <p:grpSpPr>
          <a:xfrm>
            <a:off x="5719111" y="2313726"/>
            <a:ext cx="5807534" cy="3352799"/>
            <a:chOff x="5673213" y="2713703"/>
            <a:chExt cx="5807534" cy="3352799"/>
          </a:xfrm>
        </p:grpSpPr>
        <p:pic>
          <p:nvPicPr>
            <p:cNvPr id="21506" name="Picture 2" descr="Image result for RNAseq isoform detection">
              <a:extLst>
                <a:ext uri="{FF2B5EF4-FFF2-40B4-BE49-F238E27FC236}">
                  <a16:creationId xmlns:a16="http://schemas.microsoft.com/office/drawing/2014/main" id="{BE96B6B2-3A7B-4822-851F-1BF2E1CFF99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49118" y="2863736"/>
              <a:ext cx="5631629" cy="32027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C3C16A3-503C-4EA5-8EEC-2A91AA8E3E9D}"/>
                </a:ext>
              </a:extLst>
            </p:cNvPr>
            <p:cNvSpPr/>
            <p:nvPr/>
          </p:nvSpPr>
          <p:spPr>
            <a:xfrm>
              <a:off x="5673213" y="2713703"/>
              <a:ext cx="422787" cy="54077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itle 1">
            <a:extLst>
              <a:ext uri="{FF2B5EF4-FFF2-40B4-BE49-F238E27FC236}">
                <a16:creationId xmlns:a16="http://schemas.microsoft.com/office/drawing/2014/main" id="{68F0E3FF-0714-4D62-BFDE-EC2F419B0273}"/>
              </a:ext>
            </a:extLst>
          </p:cNvPr>
          <p:cNvSpPr txBox="1">
            <a:spLocks/>
          </p:cNvSpPr>
          <p:nvPr/>
        </p:nvSpPr>
        <p:spPr>
          <a:xfrm>
            <a:off x="507947" y="0"/>
            <a:ext cx="10972800" cy="9254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Garamond"/>
                <a:ea typeface="+mj-ea"/>
                <a:cs typeface="Garamond"/>
              </a:defRPr>
            </a:lvl1pPr>
          </a:lstStyle>
          <a:p>
            <a:r>
              <a:rPr lang="en-US" sz="3200" dirty="0"/>
              <a:t>Single-End vs Paired-End Sequencing: RNA-seq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277C044-1090-4962-A68C-9C549376F3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189" y="2827375"/>
            <a:ext cx="5212970" cy="2715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0735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4FA043CE-D216-449D-AF0B-57EAD4FFDFE0}"/>
              </a:ext>
            </a:extLst>
          </p:cNvPr>
          <p:cNvSpPr txBox="1">
            <a:spLocks/>
          </p:cNvSpPr>
          <p:nvPr/>
        </p:nvSpPr>
        <p:spPr>
          <a:xfrm>
            <a:off x="715347" y="-21902"/>
            <a:ext cx="10972800" cy="92540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Garamond"/>
                <a:ea typeface="+mj-ea"/>
                <a:cs typeface="Garamond"/>
              </a:defRPr>
            </a:lvl1pPr>
          </a:lstStyle>
          <a:p>
            <a:r>
              <a:rPr lang="en-US" sz="3200"/>
              <a:t>Sequencing coverage: RNA-seq</a:t>
            </a:r>
            <a:endParaRPr lang="en-US" sz="32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ED64F19-EA93-4103-9BFB-BC1324BD6A04}"/>
              </a:ext>
            </a:extLst>
          </p:cNvPr>
          <p:cNvSpPr txBox="1"/>
          <p:nvPr/>
        </p:nvSpPr>
        <p:spPr>
          <a:xfrm>
            <a:off x="52875" y="2305615"/>
            <a:ext cx="6148872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>
                <a:latin typeface="Garamond" panose="02020404030301010803" pitchFamily="18" charset="0"/>
              </a:rPr>
              <a:t>Determined empirically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>
                <a:latin typeface="Garamond" panose="02020404030301010803" pitchFamily="18" charset="0"/>
              </a:rPr>
              <a:t>Transcriptome size varies between cell types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>
                <a:latin typeface="Garamond" panose="02020404030301010803" pitchFamily="18" charset="0"/>
              </a:rPr>
              <a:t>    and across organisms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>
                <a:latin typeface="Garamond" panose="02020404030301010803" pitchFamily="18" charset="0"/>
              </a:rPr>
              <a:t>Human/mouse/Rat: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000">
                <a:latin typeface="Garamond" panose="02020404030301010803" pitchFamily="18" charset="0"/>
              </a:rPr>
              <a:t>mRNA </a:t>
            </a:r>
            <a:r>
              <a:rPr lang="en-US" sz="2000">
                <a:latin typeface="Garamond" panose="02020404030301010803" pitchFamily="18" charset="0"/>
                <a:sym typeface="Wingdings" panose="05000000000000000000" pitchFamily="2" charset="2"/>
              </a:rPr>
              <a:t> ~15M reads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000">
                <a:latin typeface="Garamond" panose="02020404030301010803" pitchFamily="18" charset="0"/>
                <a:sym typeface="Wingdings" panose="05000000000000000000" pitchFamily="2" charset="2"/>
              </a:rPr>
              <a:t>mRNA +lncRNA  30-40M reads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000">
                <a:latin typeface="Garamond" panose="02020404030301010803" pitchFamily="18" charset="0"/>
                <a:sym typeface="Wingdings" panose="05000000000000000000" pitchFamily="2" charset="2"/>
              </a:rPr>
              <a:t>miRNA  1-10M reads</a:t>
            </a:r>
            <a:endParaRPr lang="en-US" sz="2000" dirty="0">
              <a:latin typeface="Garamond" panose="02020404030301010803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8E4585-0C9C-436D-B329-0DA3E09CFA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7724" y="1616819"/>
            <a:ext cx="5715000" cy="431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3804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7EAAB-F256-4F20-94D6-404A14EAA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Sequencing coverage: How much sequencing do I need?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7A548D-B970-46B8-A79F-61EE807F2D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Sequencing coverage: the average number of reads covering any given base in a dataset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0242" name="Picture 2" descr="Image result for sequencing coverage">
            <a:extLst>
              <a:ext uri="{FF2B5EF4-FFF2-40B4-BE49-F238E27FC236}">
                <a16:creationId xmlns:a16="http://schemas.microsoft.com/office/drawing/2014/main" id="{D0AEE8D2-1F46-44A2-98A7-9B1180F318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032" b="36119"/>
          <a:stretch/>
        </p:blipFill>
        <p:spPr bwMode="auto">
          <a:xfrm>
            <a:off x="2259914" y="2267077"/>
            <a:ext cx="7101602" cy="1239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37656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4FA043CE-D216-449D-AF0B-57EAD4FFDFE0}"/>
              </a:ext>
            </a:extLst>
          </p:cNvPr>
          <p:cNvSpPr txBox="1">
            <a:spLocks/>
          </p:cNvSpPr>
          <p:nvPr/>
        </p:nvSpPr>
        <p:spPr>
          <a:xfrm>
            <a:off x="715347" y="-21902"/>
            <a:ext cx="10972800" cy="92540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Garamond"/>
                <a:ea typeface="+mj-ea"/>
                <a:cs typeface="Garamond"/>
              </a:defRPr>
            </a:lvl1pPr>
          </a:lstStyle>
          <a:p>
            <a:r>
              <a:rPr lang="en-US" sz="3200" dirty="0"/>
              <a:t>Sequencing coverage: DNA-seq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04CEE4D-7A73-4D77-BB5C-CA50AD10FB4F}"/>
              </a:ext>
            </a:extLst>
          </p:cNvPr>
          <p:cNvGrpSpPr/>
          <p:nvPr/>
        </p:nvGrpSpPr>
        <p:grpSpPr>
          <a:xfrm>
            <a:off x="93306" y="1048897"/>
            <a:ext cx="7384597" cy="5177011"/>
            <a:chOff x="93306" y="1048897"/>
            <a:chExt cx="7384597" cy="5177011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8460AA2A-70A0-4308-A1CA-B2361E437AB1}"/>
                </a:ext>
              </a:extLst>
            </p:cNvPr>
            <p:cNvGrpSpPr/>
            <p:nvPr/>
          </p:nvGrpSpPr>
          <p:grpSpPr>
            <a:xfrm>
              <a:off x="1672837" y="1048897"/>
              <a:ext cx="5805066" cy="5177011"/>
              <a:chOff x="3522435" y="1343818"/>
              <a:chExt cx="5147129" cy="4590257"/>
            </a:xfrm>
          </p:grpSpPr>
          <p:pic>
            <p:nvPicPr>
              <p:cNvPr id="28" name="Picture 2" descr="Image result for somatic vs germline reads">
                <a:extLst>
                  <a:ext uri="{FF2B5EF4-FFF2-40B4-BE49-F238E27FC236}">
                    <a16:creationId xmlns:a16="http://schemas.microsoft.com/office/drawing/2014/main" id="{D1AD8DA5-9409-4D4F-B7E8-3BA06B8012A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9147"/>
              <a:stretch/>
            </p:blipFill>
            <p:spPr bwMode="auto">
              <a:xfrm>
                <a:off x="3522435" y="1343818"/>
                <a:ext cx="5147129" cy="45902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6F1DA5CC-7AA5-4E12-B4F4-342F7E9C313B}"/>
                  </a:ext>
                </a:extLst>
              </p:cNvPr>
              <p:cNvSpPr/>
              <p:nvPr/>
            </p:nvSpPr>
            <p:spPr>
              <a:xfrm>
                <a:off x="5433060" y="2110740"/>
                <a:ext cx="76200" cy="76200"/>
              </a:xfrm>
              <a:prstGeom prst="ellipse">
                <a:avLst/>
              </a:prstGeom>
              <a:solidFill>
                <a:srgbClr val="417B4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2BC6F1B7-65FB-49CD-9627-9E794300BDDD}"/>
                  </a:ext>
                </a:extLst>
              </p:cNvPr>
              <p:cNvSpPr/>
              <p:nvPr/>
            </p:nvSpPr>
            <p:spPr>
              <a:xfrm>
                <a:off x="5433060" y="1920240"/>
                <a:ext cx="76200" cy="76200"/>
              </a:xfrm>
              <a:prstGeom prst="ellipse">
                <a:avLst/>
              </a:prstGeom>
              <a:solidFill>
                <a:srgbClr val="417B4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D7552B28-CBA5-4CB6-B29E-AF0528EECD8A}"/>
                  </a:ext>
                </a:extLst>
              </p:cNvPr>
              <p:cNvSpPr/>
              <p:nvPr/>
            </p:nvSpPr>
            <p:spPr>
              <a:xfrm>
                <a:off x="5433060" y="2472690"/>
                <a:ext cx="76200" cy="76200"/>
              </a:xfrm>
              <a:prstGeom prst="ellipse">
                <a:avLst/>
              </a:prstGeom>
              <a:solidFill>
                <a:srgbClr val="417B4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44B9CB54-5090-4A3B-891B-AA027445ED87}"/>
                  </a:ext>
                </a:extLst>
              </p:cNvPr>
              <p:cNvSpPr/>
              <p:nvPr/>
            </p:nvSpPr>
            <p:spPr>
              <a:xfrm>
                <a:off x="5433060" y="2834640"/>
                <a:ext cx="76200" cy="76200"/>
              </a:xfrm>
              <a:prstGeom prst="ellipse">
                <a:avLst/>
              </a:prstGeom>
              <a:solidFill>
                <a:srgbClr val="417B4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13136D69-EEE6-42D4-9513-2375A6A44109}"/>
                  </a:ext>
                </a:extLst>
              </p:cNvPr>
              <p:cNvSpPr/>
              <p:nvPr/>
            </p:nvSpPr>
            <p:spPr>
              <a:xfrm>
                <a:off x="5433060" y="4347210"/>
                <a:ext cx="76200" cy="76200"/>
              </a:xfrm>
              <a:prstGeom prst="ellipse">
                <a:avLst/>
              </a:prstGeom>
              <a:solidFill>
                <a:srgbClr val="417B4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55C20FF3-89FD-4E41-8F76-3D6D0FB13278}"/>
                  </a:ext>
                </a:extLst>
              </p:cNvPr>
              <p:cNvSpPr/>
              <p:nvPr/>
            </p:nvSpPr>
            <p:spPr>
              <a:xfrm>
                <a:off x="5433060" y="4735830"/>
                <a:ext cx="76200" cy="76200"/>
              </a:xfrm>
              <a:prstGeom prst="ellipse">
                <a:avLst/>
              </a:prstGeom>
              <a:solidFill>
                <a:srgbClr val="417B4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7303AA02-1522-4C4A-8A23-49ADBBA3B128}"/>
                  </a:ext>
                </a:extLst>
              </p:cNvPr>
              <p:cNvSpPr/>
              <p:nvPr/>
            </p:nvSpPr>
            <p:spPr>
              <a:xfrm>
                <a:off x="5433060" y="5086350"/>
                <a:ext cx="76200" cy="76200"/>
              </a:xfrm>
              <a:prstGeom prst="ellipse">
                <a:avLst/>
              </a:prstGeom>
              <a:solidFill>
                <a:srgbClr val="417B4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CC48CF71-2280-4DE7-B00B-C791A47EDD36}"/>
                </a:ext>
              </a:extLst>
            </p:cNvPr>
            <p:cNvGrpSpPr/>
            <p:nvPr/>
          </p:nvGrpSpPr>
          <p:grpSpPr>
            <a:xfrm>
              <a:off x="93306" y="2892691"/>
              <a:ext cx="1404274" cy="923330"/>
              <a:chOff x="914400" y="3545303"/>
              <a:chExt cx="1404274" cy="923330"/>
            </a:xfrm>
          </p:grpSpPr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1D91546-8E28-42E8-BF81-43CE00733455}"/>
                  </a:ext>
                </a:extLst>
              </p:cNvPr>
              <p:cNvSpPr txBox="1"/>
              <p:nvPr/>
            </p:nvSpPr>
            <p:spPr>
              <a:xfrm>
                <a:off x="914400" y="3545303"/>
                <a:ext cx="1053494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Germline</a:t>
                </a:r>
              </a:p>
              <a:p>
                <a:endParaRPr lang="en-US" dirty="0"/>
              </a:p>
              <a:p>
                <a:r>
                  <a:rPr lang="en-US" dirty="0"/>
                  <a:t>Somatic</a:t>
                </a:r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860C98B3-6E15-4339-8CF2-3AF4D23A0C90}"/>
                  </a:ext>
                </a:extLst>
              </p:cNvPr>
              <p:cNvSpPr/>
              <p:nvPr/>
            </p:nvSpPr>
            <p:spPr>
              <a:xfrm>
                <a:off x="2032495" y="3591956"/>
                <a:ext cx="286179" cy="286179"/>
              </a:xfrm>
              <a:prstGeom prst="ellipse">
                <a:avLst/>
              </a:prstGeom>
              <a:solidFill>
                <a:srgbClr val="417B4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BC688BE4-4E6C-47D6-A28A-81BBAB31A7B0}"/>
                  </a:ext>
                </a:extLst>
              </p:cNvPr>
              <p:cNvSpPr/>
              <p:nvPr/>
            </p:nvSpPr>
            <p:spPr>
              <a:xfrm>
                <a:off x="2023165" y="4146928"/>
                <a:ext cx="286179" cy="286179"/>
              </a:xfrm>
              <a:prstGeom prst="ellipse">
                <a:avLst/>
              </a:prstGeom>
              <a:solidFill>
                <a:srgbClr val="C852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646718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DAC99-42E5-41B6-A7CC-931614DFB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Genetics vs Genomics: What’s the difference?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F0B42B-7AB3-46FD-BF64-18721564EE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Genetics: the study of one or a few genes and their patterns of inheritance</a:t>
            </a:r>
          </a:p>
          <a:p>
            <a:pPr lvl="1"/>
            <a:r>
              <a:rPr lang="en-US" dirty="0"/>
              <a:t>Gregor Mendel’s pea experiments</a:t>
            </a:r>
          </a:p>
          <a:p>
            <a:pPr lvl="1"/>
            <a:r>
              <a:rPr lang="en-US" dirty="0"/>
              <a:t>Pedigree analysis of familial disease</a:t>
            </a:r>
          </a:p>
          <a:p>
            <a:pPr lvl="1"/>
            <a:endParaRPr lang="en-US" dirty="0"/>
          </a:p>
          <a:p>
            <a:r>
              <a:rPr lang="en-US" dirty="0"/>
              <a:t>Genomics: The study of all genetic material within an organism	</a:t>
            </a:r>
          </a:p>
          <a:p>
            <a:pPr lvl="1"/>
            <a:r>
              <a:rPr lang="en-US" dirty="0"/>
              <a:t>Only made possible in last 20 years</a:t>
            </a:r>
          </a:p>
          <a:p>
            <a:pPr lvl="2"/>
            <a:r>
              <a:rPr lang="en-US" dirty="0"/>
              <a:t>High throughput sequencing</a:t>
            </a:r>
          </a:p>
          <a:p>
            <a:pPr lvl="2"/>
            <a:r>
              <a:rPr lang="en-US" dirty="0"/>
              <a:t>Computational biology</a:t>
            </a:r>
          </a:p>
        </p:txBody>
      </p:sp>
    </p:spTree>
    <p:extLst>
      <p:ext uri="{BB962C8B-B14F-4D97-AF65-F5344CB8AC3E}">
        <p14:creationId xmlns:p14="http://schemas.microsoft.com/office/powerpoint/2010/main" val="10169623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16934B6A-56F0-4D58-A95D-4D8D84235E53}"/>
              </a:ext>
            </a:extLst>
          </p:cNvPr>
          <p:cNvGrpSpPr/>
          <p:nvPr/>
        </p:nvGrpSpPr>
        <p:grpSpPr>
          <a:xfrm>
            <a:off x="93306" y="1048897"/>
            <a:ext cx="7384597" cy="5177011"/>
            <a:chOff x="93306" y="1048897"/>
            <a:chExt cx="7384597" cy="5177011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54F4D5DD-B07C-4E6D-9AE8-65ACC67AF790}"/>
                </a:ext>
              </a:extLst>
            </p:cNvPr>
            <p:cNvGrpSpPr/>
            <p:nvPr/>
          </p:nvGrpSpPr>
          <p:grpSpPr>
            <a:xfrm>
              <a:off x="1672837" y="1048897"/>
              <a:ext cx="5805066" cy="5177011"/>
              <a:chOff x="3522435" y="1343818"/>
              <a:chExt cx="5147129" cy="4590257"/>
            </a:xfrm>
          </p:grpSpPr>
          <p:pic>
            <p:nvPicPr>
              <p:cNvPr id="12290" name="Picture 2" descr="Image result for somatic vs germline reads">
                <a:extLst>
                  <a:ext uri="{FF2B5EF4-FFF2-40B4-BE49-F238E27FC236}">
                    <a16:creationId xmlns:a16="http://schemas.microsoft.com/office/drawing/2014/main" id="{946AD8E0-5BC5-41BF-BF37-7E6EE2A7A4B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9147"/>
              <a:stretch/>
            </p:blipFill>
            <p:spPr bwMode="auto">
              <a:xfrm>
                <a:off x="3522435" y="1343818"/>
                <a:ext cx="5147129" cy="45902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668954FE-C133-43E5-B064-A02F6A30C95F}"/>
                  </a:ext>
                </a:extLst>
              </p:cNvPr>
              <p:cNvSpPr/>
              <p:nvPr/>
            </p:nvSpPr>
            <p:spPr>
              <a:xfrm>
                <a:off x="5433060" y="2110740"/>
                <a:ext cx="76200" cy="76200"/>
              </a:xfrm>
              <a:prstGeom prst="ellipse">
                <a:avLst/>
              </a:prstGeom>
              <a:solidFill>
                <a:srgbClr val="417B4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62360B3A-2A2E-4564-B84D-4245B053A994}"/>
                  </a:ext>
                </a:extLst>
              </p:cNvPr>
              <p:cNvSpPr/>
              <p:nvPr/>
            </p:nvSpPr>
            <p:spPr>
              <a:xfrm>
                <a:off x="5433060" y="1920240"/>
                <a:ext cx="76200" cy="76200"/>
              </a:xfrm>
              <a:prstGeom prst="ellipse">
                <a:avLst/>
              </a:prstGeom>
              <a:solidFill>
                <a:srgbClr val="417B4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F94423E6-6373-47CF-84BE-4BD9DC6C3EB1}"/>
                  </a:ext>
                </a:extLst>
              </p:cNvPr>
              <p:cNvSpPr/>
              <p:nvPr/>
            </p:nvSpPr>
            <p:spPr>
              <a:xfrm>
                <a:off x="5433060" y="2472690"/>
                <a:ext cx="76200" cy="76200"/>
              </a:xfrm>
              <a:prstGeom prst="ellipse">
                <a:avLst/>
              </a:prstGeom>
              <a:solidFill>
                <a:srgbClr val="417B4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490B602F-1466-4CE5-95A6-D96FC89618E1}"/>
                  </a:ext>
                </a:extLst>
              </p:cNvPr>
              <p:cNvSpPr/>
              <p:nvPr/>
            </p:nvSpPr>
            <p:spPr>
              <a:xfrm>
                <a:off x="5433060" y="2834640"/>
                <a:ext cx="76200" cy="76200"/>
              </a:xfrm>
              <a:prstGeom prst="ellipse">
                <a:avLst/>
              </a:prstGeom>
              <a:solidFill>
                <a:srgbClr val="417B4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3368CBDA-0F54-4E12-9E87-22ED91B16A19}"/>
                  </a:ext>
                </a:extLst>
              </p:cNvPr>
              <p:cNvSpPr/>
              <p:nvPr/>
            </p:nvSpPr>
            <p:spPr>
              <a:xfrm>
                <a:off x="5433060" y="4347210"/>
                <a:ext cx="76200" cy="76200"/>
              </a:xfrm>
              <a:prstGeom prst="ellipse">
                <a:avLst/>
              </a:prstGeom>
              <a:solidFill>
                <a:srgbClr val="417B4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E500B2F4-71B2-46B9-B78A-4A3F14F84D38}"/>
                  </a:ext>
                </a:extLst>
              </p:cNvPr>
              <p:cNvSpPr/>
              <p:nvPr/>
            </p:nvSpPr>
            <p:spPr>
              <a:xfrm>
                <a:off x="5433060" y="4735830"/>
                <a:ext cx="76200" cy="76200"/>
              </a:xfrm>
              <a:prstGeom prst="ellipse">
                <a:avLst/>
              </a:prstGeom>
              <a:solidFill>
                <a:srgbClr val="417B4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24FD0C19-DC2A-4D18-8B52-FEFF1ADF4858}"/>
                  </a:ext>
                </a:extLst>
              </p:cNvPr>
              <p:cNvSpPr/>
              <p:nvPr/>
            </p:nvSpPr>
            <p:spPr>
              <a:xfrm>
                <a:off x="5433060" y="5086350"/>
                <a:ext cx="76200" cy="76200"/>
              </a:xfrm>
              <a:prstGeom prst="ellipse">
                <a:avLst/>
              </a:prstGeom>
              <a:solidFill>
                <a:srgbClr val="417B4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B47BF200-08AA-4A6B-9B3D-97408FE5CD97}"/>
                </a:ext>
              </a:extLst>
            </p:cNvPr>
            <p:cNvGrpSpPr/>
            <p:nvPr/>
          </p:nvGrpSpPr>
          <p:grpSpPr>
            <a:xfrm>
              <a:off x="93306" y="2892691"/>
              <a:ext cx="1404274" cy="923330"/>
              <a:chOff x="914400" y="3545303"/>
              <a:chExt cx="1404274" cy="923330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3DD044E-BAE5-4ED8-A108-33170C647309}"/>
                  </a:ext>
                </a:extLst>
              </p:cNvPr>
              <p:cNvSpPr txBox="1"/>
              <p:nvPr/>
            </p:nvSpPr>
            <p:spPr>
              <a:xfrm>
                <a:off x="914400" y="3545303"/>
                <a:ext cx="1053494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Germline</a:t>
                </a:r>
              </a:p>
              <a:p>
                <a:endParaRPr lang="en-US" dirty="0"/>
              </a:p>
              <a:p>
                <a:r>
                  <a:rPr lang="en-US" dirty="0"/>
                  <a:t>Somatic</a:t>
                </a:r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02AC75A5-F097-48ED-A967-AA96C78B3CFE}"/>
                  </a:ext>
                </a:extLst>
              </p:cNvPr>
              <p:cNvSpPr/>
              <p:nvPr/>
            </p:nvSpPr>
            <p:spPr>
              <a:xfrm>
                <a:off x="2032495" y="3591956"/>
                <a:ext cx="286179" cy="286179"/>
              </a:xfrm>
              <a:prstGeom prst="ellipse">
                <a:avLst/>
              </a:prstGeom>
              <a:solidFill>
                <a:srgbClr val="417B4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F0F5CB85-BFA8-478E-B08A-BA0D7BEB2125}"/>
                  </a:ext>
                </a:extLst>
              </p:cNvPr>
              <p:cNvSpPr/>
              <p:nvPr/>
            </p:nvSpPr>
            <p:spPr>
              <a:xfrm>
                <a:off x="2023165" y="4146928"/>
                <a:ext cx="286179" cy="286179"/>
              </a:xfrm>
              <a:prstGeom prst="ellipse">
                <a:avLst/>
              </a:prstGeom>
              <a:solidFill>
                <a:srgbClr val="C852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4FA043CE-D216-449D-AF0B-57EAD4FFDFE0}"/>
              </a:ext>
            </a:extLst>
          </p:cNvPr>
          <p:cNvSpPr txBox="1">
            <a:spLocks/>
          </p:cNvSpPr>
          <p:nvPr/>
        </p:nvSpPr>
        <p:spPr>
          <a:xfrm>
            <a:off x="715347" y="-21902"/>
            <a:ext cx="10972800" cy="92540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Garamond"/>
                <a:ea typeface="+mj-ea"/>
                <a:cs typeface="Garamond"/>
              </a:defRPr>
            </a:lvl1pPr>
          </a:lstStyle>
          <a:p>
            <a:r>
              <a:rPr lang="en-US" sz="3200" dirty="0"/>
              <a:t>Sequencing coverage: DNA-seq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DCC2D6E-0D55-4D5B-80D1-ECAEFC56D780}"/>
              </a:ext>
            </a:extLst>
          </p:cNvPr>
          <p:cNvSpPr txBox="1"/>
          <p:nvPr/>
        </p:nvSpPr>
        <p:spPr>
          <a:xfrm>
            <a:off x="7567652" y="1517363"/>
            <a:ext cx="4531041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What types of alternations am I looking for?</a:t>
            </a:r>
          </a:p>
          <a:p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Copy Number Variation (CNV)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Low coverage OK, lower coverage = lower resolution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dirty="0">
              <a:sym typeface="Wingdings" panose="05000000000000000000" pitchFamily="2" charset="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Single Nucleotide Variants (SNVs)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Germline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Less coverage required (20-50x)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Somatic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Depends on allele frequency (100-200x typical)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26440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C82A88-5B3C-437F-BBEA-0A1FBCFF06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I can sequence the whole genome/transcriptome, should I?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DF5854-EAC5-4444-B757-F3F4BF9B4E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Whole Genome Sequencing (WGS)</a:t>
            </a:r>
          </a:p>
          <a:p>
            <a:pPr lvl="1"/>
            <a:r>
              <a:rPr lang="en-US" dirty="0"/>
              <a:t>Provides comprehensive view of the genome </a:t>
            </a:r>
            <a:r>
              <a:rPr lang="en-US" dirty="0">
                <a:sym typeface="Wingdings" panose="05000000000000000000" pitchFamily="2" charset="2"/>
              </a:rPr>
              <a:t>Do I need all of this information?</a:t>
            </a:r>
          </a:p>
          <a:p>
            <a:pPr lvl="2"/>
            <a:r>
              <a:rPr lang="en-US" dirty="0">
                <a:sym typeface="Wingdings" panose="05000000000000000000" pitchFamily="2" charset="2"/>
              </a:rPr>
              <a:t>Do I only care about changes in protein coding genes? Regulatory information important?</a:t>
            </a:r>
            <a:endParaRPr lang="en-US" dirty="0"/>
          </a:p>
          <a:p>
            <a:pPr lvl="1"/>
            <a:r>
              <a:rPr lang="en-US" dirty="0"/>
              <a:t>Expensive</a:t>
            </a:r>
          </a:p>
          <a:p>
            <a:pPr lvl="1"/>
            <a:r>
              <a:rPr lang="en-US" dirty="0"/>
              <a:t>Can I handle this much data?</a:t>
            </a:r>
          </a:p>
          <a:p>
            <a:pPr lvl="1"/>
            <a:endParaRPr lang="en-US" dirty="0"/>
          </a:p>
          <a:p>
            <a:r>
              <a:rPr lang="en-US" dirty="0"/>
              <a:t>Targeted sequencing</a:t>
            </a:r>
          </a:p>
          <a:p>
            <a:pPr lvl="1"/>
            <a:r>
              <a:rPr lang="en-US" dirty="0"/>
              <a:t>Whole Exome Sequencing	</a:t>
            </a:r>
          </a:p>
          <a:p>
            <a:pPr lvl="2"/>
            <a:r>
              <a:rPr lang="en-US" dirty="0"/>
              <a:t>Enrich and sequencing only protein-coding regions of the genome (i.e. exome)</a:t>
            </a:r>
          </a:p>
          <a:p>
            <a:pPr lvl="1"/>
            <a:r>
              <a:rPr lang="en-US" dirty="0"/>
              <a:t>Disease-specific or custom panels</a:t>
            </a:r>
          </a:p>
          <a:p>
            <a:pPr lvl="2"/>
            <a:r>
              <a:rPr lang="en-US" dirty="0"/>
              <a:t>Are there specific genes/mutations I am interested in?</a:t>
            </a:r>
          </a:p>
          <a:p>
            <a:pPr lvl="2"/>
            <a:endParaRPr lang="en-US" dirty="0"/>
          </a:p>
          <a:p>
            <a:r>
              <a:rPr lang="en-US" dirty="0"/>
              <a:t>Do I need high coverage? (i.e. rare SNVs)</a:t>
            </a:r>
          </a:p>
          <a:p>
            <a:pPr lvl="1"/>
            <a:r>
              <a:rPr lang="en-US" dirty="0"/>
              <a:t>Focus sequencing efforts where needed</a:t>
            </a:r>
          </a:p>
        </p:txBody>
      </p:sp>
    </p:spTree>
    <p:extLst>
      <p:ext uri="{BB962C8B-B14F-4D97-AF65-F5344CB8AC3E}">
        <p14:creationId xmlns:p14="http://schemas.microsoft.com/office/powerpoint/2010/main" val="33073067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2877A-DBC6-44B6-B543-167D20CF15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Cost considerations in WGS vs targeted sequencing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D9B238A-3AD0-4B8E-9F28-B7E4B4C10745}"/>
              </a:ext>
            </a:extLst>
          </p:cNvPr>
          <p:cNvGrpSpPr/>
          <p:nvPr/>
        </p:nvGrpSpPr>
        <p:grpSpPr>
          <a:xfrm>
            <a:off x="874420" y="1343818"/>
            <a:ext cx="6939458" cy="1937869"/>
            <a:chOff x="1471578" y="1433975"/>
            <a:chExt cx="6939458" cy="193786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6B5F792-4412-458C-AA41-4DCB17E7D1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71578" y="1595900"/>
              <a:ext cx="1981200" cy="152400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3C56493-6A74-42D6-9B84-A6FC2CB66C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06300" y="1438269"/>
              <a:ext cx="2714625" cy="1933575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164D68C-303C-4D35-8ED2-9062BDA1E11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01261" y="1433975"/>
              <a:ext cx="2009775" cy="1847850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B0BDED97-EDD6-44A6-B974-185C97B592F2}"/>
              </a:ext>
            </a:extLst>
          </p:cNvPr>
          <p:cNvSpPr txBox="1"/>
          <p:nvPr/>
        </p:nvSpPr>
        <p:spPr>
          <a:xfrm>
            <a:off x="7997076" y="1945567"/>
            <a:ext cx="1871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Cost = $5,500/run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8B40F8E-57AA-4FAC-8878-2FC574C9ED99}"/>
              </a:ext>
            </a:extLst>
          </p:cNvPr>
          <p:cNvSpPr txBox="1"/>
          <p:nvPr/>
        </p:nvSpPr>
        <p:spPr>
          <a:xfrm>
            <a:off x="1576874" y="3443612"/>
            <a:ext cx="951965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Sequencing read depth = ([Coverage] * [genome/panel size]*[1+duplication rate])/[read length(bp)]</a:t>
            </a:r>
          </a:p>
          <a:p>
            <a:endParaRPr lang="en-US" dirty="0"/>
          </a:p>
          <a:p>
            <a:r>
              <a:rPr lang="en-US" dirty="0"/>
              <a:t>235M reads = ([20x] * [3.2Gb] * [1.1]) / [300bp]  </a:t>
            </a:r>
            <a:r>
              <a:rPr lang="en-US" dirty="0">
                <a:sym typeface="Wingdings" panose="05000000000000000000" pitchFamily="2" charset="2"/>
              </a:rPr>
              <a:t> ~2 whole genomes/run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31M reads = ([200x] * [42Mb] * [1.1] / [300bp]   13 whole exomes / run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76216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2877A-DBC6-44B6-B543-167D20CF15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Targeted sequencing allows more replicates for better experimental design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B337400-3BC5-4996-8A69-ED93AA56B46F}"/>
              </a:ext>
            </a:extLst>
          </p:cNvPr>
          <p:cNvSpPr txBox="1"/>
          <p:nvPr/>
        </p:nvSpPr>
        <p:spPr>
          <a:xfrm>
            <a:off x="475861" y="1250302"/>
            <a:ext cx="901337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By focusing on targets of interest, sequencing costs are reduced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Resources can be redirected towards additional biological replicates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Replicates increase ability to detect differentially expressed genes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649CF2-2434-449B-8413-5CA7F60A2A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1616" y="3052528"/>
            <a:ext cx="4068767" cy="3167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8490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7EC5A-582E-4846-8239-C0C3CF9E5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Disadvantages of short-read sequencing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9771D8-2DD6-4E99-BED6-4EF21FE788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491" y="1567007"/>
            <a:ext cx="7091367" cy="5040270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Challenging to detect large-scale structural variation</a:t>
            </a:r>
          </a:p>
          <a:p>
            <a:pPr lvl="1"/>
            <a:r>
              <a:rPr lang="en-US" dirty="0"/>
              <a:t>Inversion, non-reciprocal translocations, duplication</a:t>
            </a:r>
          </a:p>
          <a:p>
            <a:endParaRPr lang="en-US" dirty="0"/>
          </a:p>
          <a:p>
            <a:r>
              <a:rPr lang="en-US" dirty="0"/>
              <a:t>Hard to map reads to repetitive regions</a:t>
            </a:r>
          </a:p>
          <a:p>
            <a:pPr lvl="1"/>
            <a:r>
              <a:rPr lang="en-US" dirty="0"/>
              <a:t>Telomeres, centromeres and others</a:t>
            </a:r>
          </a:p>
          <a:p>
            <a:endParaRPr lang="en-US" dirty="0"/>
          </a:p>
          <a:p>
            <a:r>
              <a:rPr lang="en-US" dirty="0"/>
              <a:t>Hard to map reads to genes with closely related paralogs or pseudogenes</a:t>
            </a:r>
          </a:p>
          <a:p>
            <a:pPr lvl="1"/>
            <a:r>
              <a:rPr lang="en-US" dirty="0"/>
              <a:t>There are over 100s of clinically actionable variants that are missed by short read sequencing because reads cannot be confidently mapped</a:t>
            </a:r>
          </a:p>
          <a:p>
            <a:endParaRPr lang="en-US" dirty="0"/>
          </a:p>
          <a:p>
            <a:r>
              <a:rPr lang="en-US" dirty="0"/>
              <a:t>Unable to determine for many genes, whether two mutations occur in cis or trans</a:t>
            </a:r>
          </a:p>
          <a:p>
            <a:pPr lvl="1"/>
            <a:r>
              <a:rPr lang="en-US" dirty="0"/>
              <a:t>Requires haplotype “phasing”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5362" name="Picture 2" descr="Image result for genome structural variation">
            <a:extLst>
              <a:ext uri="{FF2B5EF4-FFF2-40B4-BE49-F238E27FC236}">
                <a16:creationId xmlns:a16="http://schemas.microsoft.com/office/drawing/2014/main" id="{58470363-C2D0-4CB3-B061-4AF41D6E67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4132" y="1107844"/>
            <a:ext cx="4735377" cy="2147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 descr="Image result for cis trans mutations">
            <a:extLst>
              <a:ext uri="{FF2B5EF4-FFF2-40B4-BE49-F238E27FC236}">
                <a16:creationId xmlns:a16="http://schemas.microsoft.com/office/drawing/2014/main" id="{E2FA8383-58B4-4C28-83B1-2FE6C6E747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1645" y="4121381"/>
            <a:ext cx="2800350" cy="162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62515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7EC5A-582E-4846-8239-C0C3CF9E5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Long-read sequencing complements short-reads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BEFF43-F745-4780-A42B-E2C2DFAE69BB}"/>
              </a:ext>
            </a:extLst>
          </p:cNvPr>
          <p:cNvSpPr txBox="1"/>
          <p:nvPr/>
        </p:nvSpPr>
        <p:spPr>
          <a:xfrm>
            <a:off x="596259" y="1971697"/>
            <a:ext cx="22933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Long Read Sequencing</a:t>
            </a:r>
          </a:p>
          <a:p>
            <a:pPr algn="ctr"/>
            <a:r>
              <a:rPr lang="en-US" dirty="0"/>
              <a:t>(PacBio)</a:t>
            </a:r>
          </a:p>
        </p:txBody>
      </p:sp>
      <p:pic>
        <p:nvPicPr>
          <p:cNvPr id="16388" name="Picture 4" descr="Related image">
            <a:extLst>
              <a:ext uri="{FF2B5EF4-FFF2-40B4-BE49-F238E27FC236}">
                <a16:creationId xmlns:a16="http://schemas.microsoft.com/office/drawing/2014/main" id="{5804A358-AD99-44B6-9A66-149F6FDF18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3393" y="830060"/>
            <a:ext cx="7041615" cy="3098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F7C55160-60DC-44D6-9E61-7801D69F575D}"/>
              </a:ext>
            </a:extLst>
          </p:cNvPr>
          <p:cNvGrpSpPr/>
          <p:nvPr/>
        </p:nvGrpSpPr>
        <p:grpSpPr>
          <a:xfrm>
            <a:off x="705005" y="4019128"/>
            <a:ext cx="10897863" cy="2741536"/>
            <a:chOff x="705005" y="4019128"/>
            <a:chExt cx="10897863" cy="2741536"/>
          </a:xfrm>
        </p:grpSpPr>
        <p:pic>
          <p:nvPicPr>
            <p:cNvPr id="16390" name="Picture 6" descr="Linked Reads">
              <a:extLst>
                <a:ext uri="{FF2B5EF4-FFF2-40B4-BE49-F238E27FC236}">
                  <a16:creationId xmlns:a16="http://schemas.microsoft.com/office/drawing/2014/main" id="{90048310-C463-49B2-9AC4-46F73B8F25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68141" y="4019128"/>
              <a:ext cx="4218919" cy="27415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8B2E77E-A31C-45F8-9C40-7B394726E157}"/>
                </a:ext>
              </a:extLst>
            </p:cNvPr>
            <p:cNvSpPr txBox="1"/>
            <p:nvPr/>
          </p:nvSpPr>
          <p:spPr>
            <a:xfrm>
              <a:off x="705005" y="5066730"/>
              <a:ext cx="218463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Synthetic Long-Reads</a:t>
              </a:r>
            </a:p>
            <a:p>
              <a:pPr algn="ctr"/>
              <a:r>
                <a:rPr lang="en-US" dirty="0"/>
                <a:t>(Linked Reads)</a:t>
              </a:r>
            </a:p>
          </p:txBody>
        </p:sp>
        <p:pic>
          <p:nvPicPr>
            <p:cNvPr id="16392" name="Picture 8" descr="Laboratory Protocol">
              <a:extLst>
                <a:ext uri="{FF2B5EF4-FFF2-40B4-BE49-F238E27FC236}">
                  <a16:creationId xmlns:a16="http://schemas.microsoft.com/office/drawing/2014/main" id="{A056998B-A816-4BE2-9D37-5970A733B23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2398" b="28779"/>
            <a:stretch/>
          </p:blipFill>
          <p:spPr bwMode="auto">
            <a:xfrm>
              <a:off x="8065557" y="4019128"/>
              <a:ext cx="3537311" cy="26069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498989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7EC5A-582E-4846-8239-C0C3CF9E5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generation sequencing: direct sequencing using nanopores</a:t>
            </a:r>
          </a:p>
        </p:txBody>
      </p:sp>
      <p:pic>
        <p:nvPicPr>
          <p:cNvPr id="19458" name="Picture 2" descr="Image result for nanopore sequencing&quot;">
            <a:extLst>
              <a:ext uri="{FF2B5EF4-FFF2-40B4-BE49-F238E27FC236}">
                <a16:creationId xmlns:a16="http://schemas.microsoft.com/office/drawing/2014/main" id="{5D37182C-446F-4DB3-B452-B3B35BD4DD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8722" y="1238250"/>
            <a:ext cx="4571999" cy="2571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7CD4AEE-548B-475C-9ECD-64FFB80D7C6D}"/>
              </a:ext>
            </a:extLst>
          </p:cNvPr>
          <p:cNvSpPr txBox="1"/>
          <p:nvPr/>
        </p:nvSpPr>
        <p:spPr>
          <a:xfrm>
            <a:off x="176981" y="1052052"/>
            <a:ext cx="591901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Advantages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VERY long reads </a:t>
            </a:r>
            <a:r>
              <a:rPr lang="en-US" dirty="0">
                <a:sym typeface="Wingdings" panose="05000000000000000000" pitchFamily="2" charset="2"/>
              </a:rPr>
              <a:t> as long as the molecule you put in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Detection of base modifications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DNA methylation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RNA modifications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No need to convert RNA to DNA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Portable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Disadvantages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High error rate (90bp/sec, too fast to read)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Need to prepare high molecular weight DNA</a:t>
            </a:r>
          </a:p>
        </p:txBody>
      </p:sp>
      <p:pic>
        <p:nvPicPr>
          <p:cNvPr id="19460" name="Picture 4" descr="Image result for nanopore sequencing&quot;">
            <a:extLst>
              <a:ext uri="{FF2B5EF4-FFF2-40B4-BE49-F238E27FC236}">
                <a16:creationId xmlns:a16="http://schemas.microsoft.com/office/drawing/2014/main" id="{084F99C5-9D37-42AE-B0F1-F80FEEA120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3689" y="4010854"/>
            <a:ext cx="3982063" cy="2674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65352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83952-15CA-4D23-8C86-BB7E14ED9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Next Generation Sequencing reduces costs, expands access to genomics technologies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F3EE9EB-FE3D-4A3B-A6D3-A409DEDBB1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9862" y="1413735"/>
            <a:ext cx="6772275" cy="425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5517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9B362E7A-7784-4DBF-B535-AACB6B678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What is Next Generation Sequencing (NGS)?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316BFB3-65E1-4892-B136-430AB720A71B}"/>
              </a:ext>
            </a:extLst>
          </p:cNvPr>
          <p:cNvGrpSpPr/>
          <p:nvPr/>
        </p:nvGrpSpPr>
        <p:grpSpPr>
          <a:xfrm>
            <a:off x="0" y="1116745"/>
            <a:ext cx="8153134" cy="5152781"/>
            <a:chOff x="0" y="831551"/>
            <a:chExt cx="8153134" cy="5152781"/>
          </a:xfrm>
        </p:grpSpPr>
        <p:pic>
          <p:nvPicPr>
            <p:cNvPr id="6146" name="Picture 2" descr="Image result for illumina sequencing">
              <a:extLst>
                <a:ext uri="{FF2B5EF4-FFF2-40B4-BE49-F238E27FC236}">
                  <a16:creationId xmlns:a16="http://schemas.microsoft.com/office/drawing/2014/main" id="{2222F90F-3B28-4D23-8DE4-22CBFA2E543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857" r="42015" b="50000"/>
            <a:stretch/>
          </p:blipFill>
          <p:spPr bwMode="auto">
            <a:xfrm>
              <a:off x="0" y="1233668"/>
              <a:ext cx="5952931" cy="24101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F53C065-4967-41B5-8005-F283E29B682F}"/>
                </a:ext>
              </a:extLst>
            </p:cNvPr>
            <p:cNvSpPr txBox="1"/>
            <p:nvPr/>
          </p:nvSpPr>
          <p:spPr>
            <a:xfrm>
              <a:off x="4038866" y="831551"/>
              <a:ext cx="41142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Sequencing by Synthesis (SBS) Technology</a:t>
              </a:r>
            </a:p>
          </p:txBody>
        </p:sp>
        <p:pic>
          <p:nvPicPr>
            <p:cNvPr id="17" name="Picture 2" descr="Image result for illumina sequencing">
              <a:extLst>
                <a:ext uri="{FF2B5EF4-FFF2-40B4-BE49-F238E27FC236}">
                  <a16:creationId xmlns:a16="http://schemas.microsoft.com/office/drawing/2014/main" id="{D91DAB14-6797-4808-A4B5-A605CF4CC76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894" t="14857" b="50000"/>
            <a:stretch/>
          </p:blipFill>
          <p:spPr bwMode="auto">
            <a:xfrm>
              <a:off x="158620" y="3574200"/>
              <a:ext cx="4425400" cy="24101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148" name="Picture 4" descr="Image result for illumina clusters">
            <a:extLst>
              <a:ext uri="{FF2B5EF4-FFF2-40B4-BE49-F238E27FC236}">
                <a16:creationId xmlns:a16="http://schemas.microsoft.com/office/drawing/2014/main" id="{6CD4101E-BB34-429E-AFEC-0101435F99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7039" y="1454557"/>
            <a:ext cx="3358183" cy="4809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B58A63F1-A5A1-43AA-9B56-347E617C9C76}"/>
              </a:ext>
            </a:extLst>
          </p:cNvPr>
          <p:cNvGrpSpPr/>
          <p:nvPr/>
        </p:nvGrpSpPr>
        <p:grpSpPr>
          <a:xfrm>
            <a:off x="9009400" y="1797629"/>
            <a:ext cx="3182597" cy="1631371"/>
            <a:chOff x="8852330" y="2549837"/>
            <a:chExt cx="3182597" cy="1631371"/>
          </a:xfrm>
        </p:grpSpPr>
        <p:pic>
          <p:nvPicPr>
            <p:cNvPr id="6150" name="Picture 6" descr="Image result for illumina clusters">
              <a:extLst>
                <a:ext uri="{FF2B5EF4-FFF2-40B4-BE49-F238E27FC236}">
                  <a16:creationId xmlns:a16="http://schemas.microsoft.com/office/drawing/2014/main" id="{353CA465-7DBB-42ED-82B0-BA5734FFE87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271" t="80625" r="32330"/>
            <a:stretch/>
          </p:blipFill>
          <p:spPr bwMode="auto">
            <a:xfrm>
              <a:off x="8852330" y="2549837"/>
              <a:ext cx="3182597" cy="8765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6" descr="Image result for illumina clusters">
              <a:extLst>
                <a:ext uri="{FF2B5EF4-FFF2-40B4-BE49-F238E27FC236}">
                  <a16:creationId xmlns:a16="http://schemas.microsoft.com/office/drawing/2014/main" id="{4F69968A-BF2B-45D8-AEF7-80B9BE15D85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396" t="80625" r="14602"/>
            <a:stretch/>
          </p:blipFill>
          <p:spPr bwMode="auto">
            <a:xfrm>
              <a:off x="9952855" y="3304616"/>
              <a:ext cx="981545" cy="8765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152" name="Picture 8" descr="Image result for illumina">
            <a:extLst>
              <a:ext uri="{FF2B5EF4-FFF2-40B4-BE49-F238E27FC236}">
                <a16:creationId xmlns:a16="http://schemas.microsoft.com/office/drawing/2014/main" id="{95FEAFB9-42BD-4C08-B324-80A63E3A2B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75" y="1343025"/>
            <a:ext cx="1602825" cy="357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Image result for illumina sequencing">
            <a:extLst>
              <a:ext uri="{FF2B5EF4-FFF2-40B4-BE49-F238E27FC236}">
                <a16:creationId xmlns:a16="http://schemas.microsoft.com/office/drawing/2014/main" id="{5FA58FB8-BB9A-4FCB-8B18-3024388707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" t="50000" r="76857" b="17075"/>
          <a:stretch/>
        </p:blipFill>
        <p:spPr bwMode="auto">
          <a:xfrm>
            <a:off x="4279399" y="3721128"/>
            <a:ext cx="2372578" cy="2257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Image result for illumina sbs">
            <a:extLst>
              <a:ext uri="{FF2B5EF4-FFF2-40B4-BE49-F238E27FC236}">
                <a16:creationId xmlns:a16="http://schemas.microsoft.com/office/drawing/2014/main" id="{3C88CDAF-C42D-4AD0-9482-C3C6824680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017" t="54260" r="5217" b="15748"/>
          <a:stretch/>
        </p:blipFill>
        <p:spPr bwMode="auto">
          <a:xfrm>
            <a:off x="9274656" y="3556370"/>
            <a:ext cx="2652081" cy="205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1159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FB564-6310-4D3A-A780-ADAF7A219B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Preparing DNA for NGS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B189A495-1272-4176-8451-51687680B4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0186" y="1204092"/>
            <a:ext cx="10515600" cy="4351338"/>
          </a:xfrm>
        </p:spPr>
        <p:txBody>
          <a:bodyPr>
            <a:normAutofit/>
          </a:bodyPr>
          <a:lstStyle/>
          <a:p>
            <a:r>
              <a:rPr lang="en-US" sz="2400" dirty="0"/>
              <a:t>DNA must be made into a “library” prior to sequencing</a:t>
            </a:r>
          </a:p>
          <a:p>
            <a:pPr lvl="1"/>
            <a:r>
              <a:rPr lang="en-US" sz="2000" dirty="0"/>
              <a:t>Add sequences required for binding to flow cell, priming sites for sequencing</a:t>
            </a:r>
          </a:p>
          <a:p>
            <a:pPr lvl="1"/>
            <a:endParaRPr lang="en-US" sz="2000" dirty="0"/>
          </a:p>
        </p:txBody>
      </p:sp>
      <p:pic>
        <p:nvPicPr>
          <p:cNvPr id="8194" name="Picture 2" descr="Image result for kapa hyperprep">
            <a:extLst>
              <a:ext uri="{FF2B5EF4-FFF2-40B4-BE49-F238E27FC236}">
                <a16:creationId xmlns:a16="http://schemas.microsoft.com/office/drawing/2014/main" id="{66FECFF3-A3EB-45FF-95D5-4545F9A7D0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91" t="41293" r="6311" b="14008"/>
          <a:stretch/>
        </p:blipFill>
        <p:spPr bwMode="auto">
          <a:xfrm>
            <a:off x="6441435" y="2088548"/>
            <a:ext cx="4178101" cy="4147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Image result for kapa hyperprep">
            <a:extLst>
              <a:ext uri="{FF2B5EF4-FFF2-40B4-BE49-F238E27FC236}">
                <a16:creationId xmlns:a16="http://schemas.microsoft.com/office/drawing/2014/main" id="{5CD66B57-2095-49AE-A8B2-873C25CDDD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91" t="2727" r="6311" b="58596"/>
          <a:stretch/>
        </p:blipFill>
        <p:spPr bwMode="auto">
          <a:xfrm>
            <a:off x="1297655" y="2088548"/>
            <a:ext cx="4361256" cy="3745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1790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FB564-6310-4D3A-A780-ADAF7A219B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Preparing RNA for NGS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B189A495-1272-4176-8451-51687680B4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0186" y="1280219"/>
            <a:ext cx="10515600" cy="4351338"/>
          </a:xfrm>
        </p:spPr>
        <p:txBody>
          <a:bodyPr/>
          <a:lstStyle/>
          <a:p>
            <a:r>
              <a:rPr lang="en-US" sz="2800" dirty="0"/>
              <a:t>rRNA accounts for ~95% of RNAs in the cell</a:t>
            </a:r>
          </a:p>
          <a:p>
            <a:pPr lvl="1"/>
            <a:r>
              <a:rPr lang="en-US" sz="2400" dirty="0"/>
              <a:t>Not interesting and must remove before sequencing</a:t>
            </a:r>
          </a:p>
          <a:p>
            <a:pPr lvl="1"/>
            <a:endParaRPr lang="en-US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176C9971-9D35-4D57-94EF-F878B3A16AF1}"/>
              </a:ext>
            </a:extLst>
          </p:cNvPr>
          <p:cNvGrpSpPr/>
          <p:nvPr/>
        </p:nvGrpSpPr>
        <p:grpSpPr>
          <a:xfrm>
            <a:off x="300186" y="2631730"/>
            <a:ext cx="5390891" cy="2600595"/>
            <a:chOff x="300186" y="2631730"/>
            <a:chExt cx="5390891" cy="2600595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ABB1FC60-1030-4550-9EA0-376F0AF23906}"/>
                </a:ext>
              </a:extLst>
            </p:cNvPr>
            <p:cNvGrpSpPr/>
            <p:nvPr/>
          </p:nvGrpSpPr>
          <p:grpSpPr>
            <a:xfrm>
              <a:off x="342174" y="2631730"/>
              <a:ext cx="5348903" cy="2600595"/>
              <a:chOff x="446728" y="3219558"/>
              <a:chExt cx="5348903" cy="2600595"/>
            </a:xfrm>
          </p:grpSpPr>
          <p:pic>
            <p:nvPicPr>
              <p:cNvPr id="23" name="Picture 22" descr="A close up of a logo&#10;&#10;Description automatically generated">
                <a:extLst>
                  <a:ext uri="{FF2B5EF4-FFF2-40B4-BE49-F238E27FC236}">
                    <a16:creationId xmlns:a16="http://schemas.microsoft.com/office/drawing/2014/main" id="{9538011F-4A6C-491C-9052-F237EA2164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3"/>
                  </a:ext>
                </a:extLst>
              </a:blip>
              <a:stretch>
                <a:fillRect/>
              </a:stretch>
            </p:blipFill>
            <p:spPr>
              <a:xfrm rot="7200000">
                <a:off x="4568769" y="4794050"/>
                <a:ext cx="1067016" cy="985190"/>
              </a:xfrm>
              <a:prstGeom prst="rect">
                <a:avLst/>
              </a:prstGeom>
            </p:spPr>
          </p:pic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C4CAB1B0-0039-4D93-B0F2-DECE953D39C4}"/>
                  </a:ext>
                </a:extLst>
              </p:cNvPr>
              <p:cNvGrpSpPr/>
              <p:nvPr/>
            </p:nvGrpSpPr>
            <p:grpSpPr>
              <a:xfrm>
                <a:off x="446728" y="3219558"/>
                <a:ext cx="5348903" cy="1422374"/>
                <a:chOff x="670663" y="3532469"/>
                <a:chExt cx="5989640" cy="1592759"/>
              </a:xfrm>
            </p:grpSpPr>
            <p:grpSp>
              <p:nvGrpSpPr>
                <p:cNvPr id="4" name="Group 3">
                  <a:extLst>
                    <a:ext uri="{FF2B5EF4-FFF2-40B4-BE49-F238E27FC236}">
                      <a16:creationId xmlns:a16="http://schemas.microsoft.com/office/drawing/2014/main" id="{9D4003F4-9C1E-445B-B361-BB8035575D52}"/>
                    </a:ext>
                  </a:extLst>
                </p:cNvPr>
                <p:cNvGrpSpPr/>
                <p:nvPr/>
              </p:nvGrpSpPr>
              <p:grpSpPr>
                <a:xfrm>
                  <a:off x="670663" y="3840733"/>
                  <a:ext cx="4810719" cy="1188467"/>
                  <a:chOff x="1393596" y="2496529"/>
                  <a:chExt cx="3075768" cy="759855"/>
                </a:xfrm>
              </p:grpSpPr>
              <p:pic>
                <p:nvPicPr>
                  <p:cNvPr id="17410" name="Picture 2" descr="Image result for polyA capture">
                    <a:extLst>
                      <a:ext uri="{FF2B5EF4-FFF2-40B4-BE49-F238E27FC236}">
                        <a16:creationId xmlns:a16="http://schemas.microsoft.com/office/drawing/2014/main" id="{A0383A84-EDE1-4B30-9C39-609BCC78930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3273" b="83386"/>
                  <a:stretch/>
                </p:blipFill>
                <p:spPr bwMode="auto">
                  <a:xfrm>
                    <a:off x="1393596" y="2496529"/>
                    <a:ext cx="3075768" cy="6945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3" name="Rectangle 2">
                    <a:extLst>
                      <a:ext uri="{FF2B5EF4-FFF2-40B4-BE49-F238E27FC236}">
                        <a16:creationId xmlns:a16="http://schemas.microsoft.com/office/drawing/2014/main" id="{6DBCC588-3FCB-4246-ACCA-CDB68F01AC8F}"/>
                      </a:ext>
                    </a:extLst>
                  </p:cNvPr>
                  <p:cNvSpPr/>
                  <p:nvPr/>
                </p:nvSpPr>
                <p:spPr>
                  <a:xfrm>
                    <a:off x="2341984" y="2883292"/>
                    <a:ext cx="289249" cy="373092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DF47059B-C30F-4C52-BD89-2FF670F19474}"/>
                    </a:ext>
                  </a:extLst>
                </p:cNvPr>
                <p:cNvSpPr txBox="1"/>
                <p:nvPr/>
              </p:nvSpPr>
              <p:spPr>
                <a:xfrm>
                  <a:off x="2606414" y="3532469"/>
                  <a:ext cx="150970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err="1"/>
                    <a:t>PolyA</a:t>
                  </a:r>
                  <a:r>
                    <a:rPr lang="en-US" dirty="0"/>
                    <a:t> Capture</a:t>
                  </a:r>
                </a:p>
              </p:txBody>
            </p:sp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F0961A0D-F101-4A79-9251-EDA2F92578BA}"/>
                    </a:ext>
                  </a:extLst>
                </p:cNvPr>
                <p:cNvSpPr/>
                <p:nvPr/>
              </p:nvSpPr>
              <p:spPr>
                <a:xfrm>
                  <a:off x="5980733" y="4445658"/>
                  <a:ext cx="679570" cy="679570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8" name="Straight Connector 7">
                  <a:extLst>
                    <a:ext uri="{FF2B5EF4-FFF2-40B4-BE49-F238E27FC236}">
                      <a16:creationId xmlns:a16="http://schemas.microsoft.com/office/drawing/2014/main" id="{5D6D9C68-A681-49FB-967B-589B45A764ED}"/>
                    </a:ext>
                  </a:extLst>
                </p:cNvPr>
                <p:cNvCxnSpPr>
                  <a:stCxn id="6" idx="2"/>
                </p:cNvCxnSpPr>
                <p:nvPr/>
              </p:nvCxnSpPr>
              <p:spPr>
                <a:xfrm flipH="1" flipV="1">
                  <a:off x="5612624" y="4737429"/>
                  <a:ext cx="368109" cy="48014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6" name="Block Arc 25">
                  <a:extLst>
                    <a:ext uri="{FF2B5EF4-FFF2-40B4-BE49-F238E27FC236}">
                      <a16:creationId xmlns:a16="http://schemas.microsoft.com/office/drawing/2014/main" id="{9219682A-F0C2-492A-8158-532C21A7994D}"/>
                    </a:ext>
                  </a:extLst>
                </p:cNvPr>
                <p:cNvSpPr/>
                <p:nvPr/>
              </p:nvSpPr>
              <p:spPr>
                <a:xfrm rot="7200000">
                  <a:off x="5077287" y="4371815"/>
                  <a:ext cx="615820" cy="559837"/>
                </a:xfrm>
                <a:prstGeom prst="blockArc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B654FCE-DD48-4945-85BB-E004D67C419F}"/>
                </a:ext>
              </a:extLst>
            </p:cNvPr>
            <p:cNvSpPr txBox="1"/>
            <p:nvPr/>
          </p:nvSpPr>
          <p:spPr>
            <a:xfrm>
              <a:off x="300186" y="4197785"/>
              <a:ext cx="372826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Only captures </a:t>
              </a:r>
              <a:r>
                <a:rPr lang="en-US" dirty="0" err="1"/>
                <a:t>PolyA</a:t>
              </a:r>
              <a:r>
                <a:rPr lang="en-US" dirty="0"/>
                <a:t> RNA (mRNA)</a:t>
              </a:r>
            </a:p>
            <a:p>
              <a:endParaRPr lang="en-US" dirty="0"/>
            </a:p>
            <a:p>
              <a:r>
                <a:rPr lang="en-US" dirty="0"/>
                <a:t>Requires high quality samples (RIN&gt;7)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B007A35F-D122-435A-906F-F60CD6CBF9A3}"/>
              </a:ext>
            </a:extLst>
          </p:cNvPr>
          <p:cNvGrpSpPr/>
          <p:nvPr/>
        </p:nvGrpSpPr>
        <p:grpSpPr>
          <a:xfrm>
            <a:off x="7653409" y="847570"/>
            <a:ext cx="4368760" cy="5482906"/>
            <a:chOff x="7653409" y="847570"/>
            <a:chExt cx="4368760" cy="5482906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F78631BA-F249-4537-80E2-35BD8A7619A2}"/>
                </a:ext>
              </a:extLst>
            </p:cNvPr>
            <p:cNvGrpSpPr/>
            <p:nvPr/>
          </p:nvGrpSpPr>
          <p:grpSpPr>
            <a:xfrm>
              <a:off x="7907025" y="847570"/>
              <a:ext cx="3447286" cy="4730211"/>
              <a:chOff x="7758779" y="2646712"/>
              <a:chExt cx="2721714" cy="3734613"/>
            </a:xfrm>
          </p:grpSpPr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0B6500F7-FCFF-43BF-9029-74CBAC2692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758779" y="3103188"/>
                <a:ext cx="2721714" cy="3278137"/>
              </a:xfrm>
              <a:prstGeom prst="rect">
                <a:avLst/>
              </a:prstGeom>
            </p:spPr>
          </p:pic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BD8D8D2-E9AE-4B6E-8D49-84115AEB7C4C}"/>
                  </a:ext>
                </a:extLst>
              </p:cNvPr>
              <p:cNvSpPr txBox="1"/>
              <p:nvPr/>
            </p:nvSpPr>
            <p:spPr>
              <a:xfrm>
                <a:off x="8366674" y="2646712"/>
                <a:ext cx="150592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Ribodepletion</a:t>
                </a:r>
              </a:p>
            </p:txBody>
          </p:sp>
        </p:grp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A4DC0D3-1803-4290-83EE-007E92816AE2}"/>
                </a:ext>
              </a:extLst>
            </p:cNvPr>
            <p:cNvSpPr txBox="1"/>
            <p:nvPr/>
          </p:nvSpPr>
          <p:spPr>
            <a:xfrm>
              <a:off x="7653409" y="5407146"/>
              <a:ext cx="4368760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Captures all RNAs &gt;200nt (ncRNAs + mRNAs)</a:t>
              </a:r>
            </a:p>
            <a:p>
              <a:endParaRPr lang="en-US" dirty="0"/>
            </a:p>
            <a:p>
              <a:r>
                <a:rPr lang="en-US" dirty="0"/>
                <a:t>Good for low quality samples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64345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FB564-6310-4D3A-A780-ADAF7A219B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Preparing RNA for NGS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B189A495-1272-4176-8451-51687680B4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2367" y="1113071"/>
            <a:ext cx="10515600" cy="4351338"/>
          </a:xfrm>
        </p:spPr>
        <p:txBody>
          <a:bodyPr/>
          <a:lstStyle/>
          <a:p>
            <a:r>
              <a:rPr lang="en-US" sz="2800" dirty="0"/>
              <a:t>RNA must first be converted into cDNA, then prepared the same as DNA libraries</a:t>
            </a:r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pic>
        <p:nvPicPr>
          <p:cNvPr id="20482" name="Picture 2" descr="Image result for stranded RNAseq">
            <a:extLst>
              <a:ext uri="{FF2B5EF4-FFF2-40B4-BE49-F238E27FC236}">
                <a16:creationId xmlns:a16="http://schemas.microsoft.com/office/drawing/2014/main" id="{26BD1C09-0620-4F51-9006-252A81E0F9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162" r="51148"/>
          <a:stretch/>
        </p:blipFill>
        <p:spPr bwMode="auto">
          <a:xfrm>
            <a:off x="4557388" y="2195013"/>
            <a:ext cx="3957045" cy="2937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Image result for stranded RNAseq">
            <a:extLst>
              <a:ext uri="{FF2B5EF4-FFF2-40B4-BE49-F238E27FC236}">
                <a16:creationId xmlns:a16="http://schemas.microsoft.com/office/drawing/2014/main" id="{34DFA901-F6DA-464C-A892-1E870AF58D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17" r="51148" b="44932"/>
          <a:stretch/>
        </p:blipFill>
        <p:spPr bwMode="auto">
          <a:xfrm>
            <a:off x="558723" y="2011616"/>
            <a:ext cx="3612309" cy="3136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BF4D1F23-2DE4-4C99-AD10-99D893E87EF8}"/>
              </a:ext>
            </a:extLst>
          </p:cNvPr>
          <p:cNvGrpSpPr/>
          <p:nvPr/>
        </p:nvGrpSpPr>
        <p:grpSpPr>
          <a:xfrm>
            <a:off x="9055154" y="1510468"/>
            <a:ext cx="2729327" cy="4278273"/>
            <a:chOff x="9055154" y="1510468"/>
            <a:chExt cx="2729327" cy="4278273"/>
          </a:xfrm>
        </p:grpSpPr>
        <p:pic>
          <p:nvPicPr>
            <p:cNvPr id="20484" name="Picture 4" descr="Image result for stranded RNAseq">
              <a:extLst>
                <a:ext uri="{FF2B5EF4-FFF2-40B4-BE49-F238E27FC236}">
                  <a16:creationId xmlns:a16="http://schemas.microsoft.com/office/drawing/2014/main" id="{826539EF-80A2-4211-AD83-5B16DA803EC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39" t="22900" r="49691" b="25379"/>
            <a:stretch/>
          </p:blipFill>
          <p:spPr bwMode="auto">
            <a:xfrm>
              <a:off x="9130647" y="1510468"/>
              <a:ext cx="2653834" cy="23597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4" descr="Image result for stranded RNAseq">
              <a:extLst>
                <a:ext uri="{FF2B5EF4-FFF2-40B4-BE49-F238E27FC236}">
                  <a16:creationId xmlns:a16="http://schemas.microsoft.com/office/drawing/2014/main" id="{FCA8BCF4-BE50-405F-B621-415B359700F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992" t="22900" r="8095" b="25379"/>
            <a:stretch/>
          </p:blipFill>
          <p:spPr bwMode="auto">
            <a:xfrm>
              <a:off x="9055154" y="3429000"/>
              <a:ext cx="2729327" cy="23597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B1CBA617-AC2B-4EA4-A8B1-B3500A6A38FB}"/>
              </a:ext>
            </a:extLst>
          </p:cNvPr>
          <p:cNvSpPr txBox="1"/>
          <p:nvPr/>
        </p:nvSpPr>
        <p:spPr>
          <a:xfrm>
            <a:off x="1306286" y="5604075"/>
            <a:ext cx="92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Stranded libraries are essential for identifying overlapping genes, especially antisense transcripts</a:t>
            </a:r>
          </a:p>
        </p:txBody>
      </p:sp>
    </p:spTree>
    <p:extLst>
      <p:ext uri="{BB962C8B-B14F-4D97-AF65-F5344CB8AC3E}">
        <p14:creationId xmlns:p14="http://schemas.microsoft.com/office/powerpoint/2010/main" val="1886919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FB564-6310-4D3A-A780-ADAF7A219B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Modifications to traditional RNA-seq methods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BAEFC0-5226-4411-8279-8597B53A016F}"/>
              </a:ext>
            </a:extLst>
          </p:cNvPr>
          <p:cNvSpPr txBox="1"/>
          <p:nvPr/>
        </p:nvSpPr>
        <p:spPr>
          <a:xfrm>
            <a:off x="466531" y="1352939"/>
            <a:ext cx="5991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Unique Molecular Identifiers (UMIs) to improve quantification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CD399E-0420-4F36-871D-338EF5BA2000}"/>
              </a:ext>
            </a:extLst>
          </p:cNvPr>
          <p:cNvSpPr txBox="1"/>
          <p:nvPr/>
        </p:nvSpPr>
        <p:spPr>
          <a:xfrm>
            <a:off x="466531" y="3404118"/>
            <a:ext cx="5842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3’-end sequencing to reduce costs for differential expression</a:t>
            </a:r>
          </a:p>
        </p:txBody>
      </p:sp>
      <p:pic>
        <p:nvPicPr>
          <p:cNvPr id="3074" name="Picture 2" descr="QuantSeq 3' mRNA-Seq Library Prep Kits | Lexogen">
            <a:extLst>
              <a:ext uri="{FF2B5EF4-FFF2-40B4-BE49-F238E27FC236}">
                <a16:creationId xmlns:a16="http://schemas.microsoft.com/office/drawing/2014/main" id="{D36EECAC-DD32-4514-9B61-C99BE68E78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060" y="2098833"/>
            <a:ext cx="5408645" cy="1054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7CAA185-F0A5-490D-9286-D246AC03CC24}"/>
              </a:ext>
            </a:extLst>
          </p:cNvPr>
          <p:cNvCxnSpPr/>
          <p:nvPr/>
        </p:nvCxnSpPr>
        <p:spPr>
          <a:xfrm>
            <a:off x="9622971" y="2521858"/>
            <a:ext cx="1884783" cy="0"/>
          </a:xfrm>
          <a:prstGeom prst="line">
            <a:avLst/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51C7035-A1F8-4887-892E-F3C7D9A75D99}"/>
              </a:ext>
            </a:extLst>
          </p:cNvPr>
          <p:cNvCxnSpPr/>
          <p:nvPr/>
        </p:nvCxnSpPr>
        <p:spPr>
          <a:xfrm>
            <a:off x="6662045" y="2307334"/>
            <a:ext cx="1884783" cy="0"/>
          </a:xfrm>
          <a:prstGeom prst="line">
            <a:avLst/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3D9BB5C-50E5-481D-8B89-65590AEF8FE7}"/>
              </a:ext>
            </a:extLst>
          </p:cNvPr>
          <p:cNvCxnSpPr/>
          <p:nvPr/>
        </p:nvCxnSpPr>
        <p:spPr>
          <a:xfrm>
            <a:off x="6662050" y="2550506"/>
            <a:ext cx="1884783" cy="0"/>
          </a:xfrm>
          <a:prstGeom prst="line">
            <a:avLst/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5FB6482-9DBC-459C-8A33-6077B430E050}"/>
              </a:ext>
            </a:extLst>
          </p:cNvPr>
          <p:cNvCxnSpPr/>
          <p:nvPr/>
        </p:nvCxnSpPr>
        <p:spPr>
          <a:xfrm>
            <a:off x="6671385" y="2793680"/>
            <a:ext cx="1884783" cy="0"/>
          </a:xfrm>
          <a:prstGeom prst="line">
            <a:avLst/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E7A645C-B48C-4A88-ACA0-B07AD51E17AA}"/>
              </a:ext>
            </a:extLst>
          </p:cNvPr>
          <p:cNvCxnSpPr/>
          <p:nvPr/>
        </p:nvCxnSpPr>
        <p:spPr>
          <a:xfrm>
            <a:off x="9622971" y="2278686"/>
            <a:ext cx="1884783" cy="0"/>
          </a:xfrm>
          <a:prstGeom prst="line">
            <a:avLst/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EA70725-3FC6-4B68-86DA-F9A088959E1B}"/>
              </a:ext>
            </a:extLst>
          </p:cNvPr>
          <p:cNvSpPr txBox="1"/>
          <p:nvPr/>
        </p:nvSpPr>
        <p:spPr>
          <a:xfrm>
            <a:off x="7179201" y="1874922"/>
            <a:ext cx="869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Gene A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A5BC91D-C8E1-4468-AC84-BA0F0B34D3DF}"/>
              </a:ext>
            </a:extLst>
          </p:cNvPr>
          <p:cNvSpPr txBox="1"/>
          <p:nvPr/>
        </p:nvSpPr>
        <p:spPr>
          <a:xfrm>
            <a:off x="10253378" y="1854795"/>
            <a:ext cx="861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Gene B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9C9BC86-BE4D-42E9-A95B-6B6EF2BCC627}"/>
              </a:ext>
            </a:extLst>
          </p:cNvPr>
          <p:cNvCxnSpPr/>
          <p:nvPr/>
        </p:nvCxnSpPr>
        <p:spPr>
          <a:xfrm>
            <a:off x="6662045" y="2964742"/>
            <a:ext cx="1884783" cy="0"/>
          </a:xfrm>
          <a:prstGeom prst="line">
            <a:avLst/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DB290874-D7CD-434C-8D88-417A1B5BD5FA}"/>
              </a:ext>
            </a:extLst>
          </p:cNvPr>
          <p:cNvCxnSpPr/>
          <p:nvPr/>
        </p:nvCxnSpPr>
        <p:spPr>
          <a:xfrm>
            <a:off x="6671385" y="3153519"/>
            <a:ext cx="1884783" cy="0"/>
          </a:xfrm>
          <a:prstGeom prst="line">
            <a:avLst/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64E35DF-7341-4FF2-8B66-BC23F6A8A041}"/>
              </a:ext>
            </a:extLst>
          </p:cNvPr>
          <p:cNvGrpSpPr/>
          <p:nvPr/>
        </p:nvGrpSpPr>
        <p:grpSpPr>
          <a:xfrm>
            <a:off x="8589590" y="2199368"/>
            <a:ext cx="3291402" cy="1033468"/>
            <a:chOff x="8589590" y="2199368"/>
            <a:chExt cx="3291402" cy="1033468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20C6B0B-994E-4BDA-ADF2-FEF001C5678F}"/>
                </a:ext>
              </a:extLst>
            </p:cNvPr>
            <p:cNvSpPr/>
            <p:nvPr/>
          </p:nvSpPr>
          <p:spPr>
            <a:xfrm>
              <a:off x="8589590" y="2220804"/>
              <a:ext cx="298592" cy="158635"/>
            </a:xfrm>
            <a:prstGeom prst="rect">
              <a:avLst/>
            </a:prstGeom>
            <a:solidFill>
              <a:srgbClr val="00B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0A1055D8-D26C-4C91-AA24-45898D4F4E76}"/>
                </a:ext>
              </a:extLst>
            </p:cNvPr>
            <p:cNvSpPr/>
            <p:nvPr/>
          </p:nvSpPr>
          <p:spPr>
            <a:xfrm>
              <a:off x="8589590" y="2434153"/>
              <a:ext cx="298592" cy="158635"/>
            </a:xfrm>
            <a:prstGeom prst="rect">
              <a:avLst/>
            </a:prstGeom>
            <a:solidFill>
              <a:srgbClr val="00B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88ECBD0D-F370-4B34-809B-AC50D7C7117F}"/>
                </a:ext>
              </a:extLst>
            </p:cNvPr>
            <p:cNvSpPr/>
            <p:nvPr/>
          </p:nvSpPr>
          <p:spPr>
            <a:xfrm>
              <a:off x="8589590" y="2647502"/>
              <a:ext cx="298592" cy="158635"/>
            </a:xfrm>
            <a:prstGeom prst="rect">
              <a:avLst/>
            </a:prstGeom>
            <a:solidFill>
              <a:srgbClr val="FF0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C5038EF9-A442-4F34-938D-0EA3312FD2E3}"/>
                </a:ext>
              </a:extLst>
            </p:cNvPr>
            <p:cNvSpPr/>
            <p:nvPr/>
          </p:nvSpPr>
          <p:spPr>
            <a:xfrm>
              <a:off x="8589590" y="2860851"/>
              <a:ext cx="298592" cy="158635"/>
            </a:xfrm>
            <a:prstGeom prst="rect">
              <a:avLst/>
            </a:prstGeom>
            <a:solidFill>
              <a:srgbClr val="00B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872D7439-EBC2-4C01-91AA-DE882C38F905}"/>
                </a:ext>
              </a:extLst>
            </p:cNvPr>
            <p:cNvSpPr/>
            <p:nvPr/>
          </p:nvSpPr>
          <p:spPr>
            <a:xfrm>
              <a:off x="11582400" y="2442540"/>
              <a:ext cx="298592" cy="158635"/>
            </a:xfrm>
            <a:prstGeom prst="rect">
              <a:avLst/>
            </a:prstGeom>
            <a:solidFill>
              <a:srgbClr val="FF0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3F38037D-7846-41D8-9DE6-CFF9FEE38040}"/>
                </a:ext>
              </a:extLst>
            </p:cNvPr>
            <p:cNvSpPr/>
            <p:nvPr/>
          </p:nvSpPr>
          <p:spPr>
            <a:xfrm>
              <a:off x="11582400" y="2199368"/>
              <a:ext cx="298592" cy="158635"/>
            </a:xfrm>
            <a:prstGeom prst="rect">
              <a:avLst/>
            </a:prstGeom>
            <a:solidFill>
              <a:srgbClr val="00B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8AF4DF2E-79DE-42F8-8453-EC650D82C7D6}"/>
                </a:ext>
              </a:extLst>
            </p:cNvPr>
            <p:cNvSpPr/>
            <p:nvPr/>
          </p:nvSpPr>
          <p:spPr>
            <a:xfrm>
              <a:off x="8589590" y="3074201"/>
              <a:ext cx="298592" cy="158635"/>
            </a:xfrm>
            <a:prstGeom prst="rect">
              <a:avLst/>
            </a:prstGeom>
            <a:solidFill>
              <a:srgbClr val="FF0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076" name="Picture 4" descr="QuantSeq 3′ mRNA sequencing for RNA quantification | Nature Methods">
            <a:extLst>
              <a:ext uri="{FF2B5EF4-FFF2-40B4-BE49-F238E27FC236}">
                <a16:creationId xmlns:a16="http://schemas.microsoft.com/office/drawing/2014/main" id="{85DA3413-E3D7-4C14-80FD-4E8721EB00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5" t="4167" r="4921" b="58708"/>
          <a:stretch/>
        </p:blipFill>
        <p:spPr bwMode="auto">
          <a:xfrm>
            <a:off x="1189291" y="3773450"/>
            <a:ext cx="4546182" cy="2422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4558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FB564-6310-4D3A-A780-ADAF7A219B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Reading libraries on the sequencer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B189A495-1272-4176-8451-51687680B4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0186" y="1204092"/>
            <a:ext cx="10515600" cy="4351338"/>
          </a:xfrm>
        </p:spPr>
        <p:txBody>
          <a:bodyPr>
            <a:normAutofit/>
          </a:bodyPr>
          <a:lstStyle/>
          <a:p>
            <a:r>
              <a:rPr lang="en-US" sz="2400" dirty="0"/>
              <a:t>Inserts can be read in one (single-end) or both (paired-end) directions</a:t>
            </a:r>
          </a:p>
          <a:p>
            <a:r>
              <a:rPr lang="en-US" sz="2400" dirty="0"/>
              <a:t>Libraries may contain “index” sequences that are unique to each sample, allowing multiplexing on the same run</a:t>
            </a:r>
            <a:endParaRPr lang="en-US" sz="2000" dirty="0"/>
          </a:p>
          <a:p>
            <a:pPr lvl="1"/>
            <a:endParaRPr lang="en-US" sz="2000" dirty="0"/>
          </a:p>
        </p:txBody>
      </p:sp>
      <p:pic>
        <p:nvPicPr>
          <p:cNvPr id="19" name="Picture 4" descr="Image result for illumina library configuration">
            <a:extLst>
              <a:ext uri="{FF2B5EF4-FFF2-40B4-BE49-F238E27FC236}">
                <a16:creationId xmlns:a16="http://schemas.microsoft.com/office/drawing/2014/main" id="{1E7B18B7-4026-455B-82AE-4D6364D915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8456" y="3136371"/>
            <a:ext cx="8115087" cy="1930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DDE0E8C-EACD-4EDD-98FA-030C2F92CB5C}"/>
              </a:ext>
            </a:extLst>
          </p:cNvPr>
          <p:cNvSpPr txBox="1"/>
          <p:nvPr/>
        </p:nvSpPr>
        <p:spPr>
          <a:xfrm>
            <a:off x="2929812" y="3508310"/>
            <a:ext cx="697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Index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80372C7-33E0-45A3-B29B-774E9BA314EE}"/>
              </a:ext>
            </a:extLst>
          </p:cNvPr>
          <p:cNvSpPr txBox="1"/>
          <p:nvPr/>
        </p:nvSpPr>
        <p:spPr>
          <a:xfrm>
            <a:off x="8540620" y="4239208"/>
            <a:ext cx="697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Index</a:t>
            </a:r>
          </a:p>
        </p:txBody>
      </p:sp>
    </p:spTree>
    <p:extLst>
      <p:ext uri="{BB962C8B-B14F-4D97-AF65-F5344CB8AC3E}">
        <p14:creationId xmlns:p14="http://schemas.microsoft.com/office/powerpoint/2010/main" val="2194625301"/>
      </p:ext>
    </p:extLst>
  </p:cSld>
  <p:clrMapOvr>
    <a:masterClrMapping/>
  </p:clrMapOvr>
</p:sld>
</file>

<file path=ppt/theme/theme1.xml><?xml version="1.0" encoding="utf-8"?>
<a:theme xmlns:a="http://schemas.openxmlformats.org/drawingml/2006/main" name="Geisel_PPT_Template-v2 (1)">
  <a:themeElements>
    <a:clrScheme name="Geisel Theme">
      <a:dk1>
        <a:sysClr val="windowText" lastClr="000000"/>
      </a:dk1>
      <a:lt1>
        <a:sysClr val="window" lastClr="FFFFFF"/>
      </a:lt1>
      <a:dk2>
        <a:srgbClr val="00462D"/>
      </a:dk2>
      <a:lt2>
        <a:srgbClr val="EEECE1"/>
      </a:lt2>
      <a:accent1>
        <a:srgbClr val="00542C"/>
      </a:accent1>
      <a:accent2>
        <a:srgbClr val="59A131"/>
      </a:accent2>
      <a:accent3>
        <a:srgbClr val="67574E"/>
      </a:accent3>
      <a:accent4>
        <a:srgbClr val="14181C"/>
      </a:accent4>
      <a:accent5>
        <a:srgbClr val="B3B3B3"/>
      </a:accent5>
      <a:accent6>
        <a:srgbClr val="FF8000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Applications of Multiplex PCR in Genomics Workflows</Template>
  <TotalTime>27054</TotalTime>
  <Words>1204</Words>
  <Application>Microsoft Office PowerPoint</Application>
  <PresentationFormat>Widescreen</PresentationFormat>
  <Paragraphs>234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Arial</vt:lpstr>
      <vt:lpstr>Arial Narrow</vt:lpstr>
      <vt:lpstr>Arial Narrow Bold</vt:lpstr>
      <vt:lpstr>Calibri</vt:lpstr>
      <vt:lpstr>Garamond</vt:lpstr>
      <vt:lpstr>Helvetica</vt:lpstr>
      <vt:lpstr>Geisel_PPT_Template-v2 (1)</vt:lpstr>
      <vt:lpstr>Overview of Genomics Data Generation</vt:lpstr>
      <vt:lpstr>Genetics vs Genomics: What’s the difference?</vt:lpstr>
      <vt:lpstr>Next Generation Sequencing reduces costs, expands access to genomics technologies</vt:lpstr>
      <vt:lpstr>What is Next Generation Sequencing (NGS)?</vt:lpstr>
      <vt:lpstr>Preparing DNA for NGS</vt:lpstr>
      <vt:lpstr>Preparing RNA for NGS</vt:lpstr>
      <vt:lpstr>Preparing RNA for NGS</vt:lpstr>
      <vt:lpstr>Modifications to traditional RNA-seq methods</vt:lpstr>
      <vt:lpstr>Reading libraries on the sequencer</vt:lpstr>
      <vt:lpstr>Data output from the sequencer: bcl and fastq files</vt:lpstr>
      <vt:lpstr>Data access and storage</vt:lpstr>
      <vt:lpstr>Data output from the sequencer: bcl and fastq files</vt:lpstr>
      <vt:lpstr>Preprocessing reads for downstream analysis</vt:lpstr>
      <vt:lpstr>Evaluating coverage uniformity: RNA-seq</vt:lpstr>
      <vt:lpstr>Single-End vs Paired-End Sequencing: DNA-seq</vt:lpstr>
      <vt:lpstr>PowerPoint Presentation</vt:lpstr>
      <vt:lpstr>PowerPoint Presentation</vt:lpstr>
      <vt:lpstr>Sequencing coverage: How much sequencing do I need?</vt:lpstr>
      <vt:lpstr>PowerPoint Presentation</vt:lpstr>
      <vt:lpstr>PowerPoint Presentation</vt:lpstr>
      <vt:lpstr>I can sequence the whole genome/transcriptome, should I?</vt:lpstr>
      <vt:lpstr>Cost considerations in WGS vs targeted sequencing</vt:lpstr>
      <vt:lpstr>Targeted sequencing allows more replicates for better experimental design</vt:lpstr>
      <vt:lpstr>Disadvantages of short-read sequencing</vt:lpstr>
      <vt:lpstr>Long-read sequencing complements short-reads</vt:lpstr>
      <vt:lpstr>3rd generation sequencing: direct sequencing using nanopores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Genomics and Medicine</dc:title>
  <dc:creator>Fred W. Kolling IV</dc:creator>
  <cp:lastModifiedBy>Fred W. Kolling IV</cp:lastModifiedBy>
  <cp:revision>118</cp:revision>
  <dcterms:created xsi:type="dcterms:W3CDTF">2020-01-20T20:44:27Z</dcterms:created>
  <dcterms:modified xsi:type="dcterms:W3CDTF">2020-12-07T18:13:32Z</dcterms:modified>
</cp:coreProperties>
</file>